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61" r:id="rId22"/>
    <p:sldId id="292" r:id="rId23"/>
    <p:sldId id="293" r:id="rId24"/>
    <p:sldId id="294" r:id="rId25"/>
    <p:sldId id="295" r:id="rId26"/>
    <p:sldId id="296" r:id="rId27"/>
    <p:sldId id="297" r:id="rId28"/>
    <p:sldId id="299" r:id="rId29"/>
    <p:sldId id="300" r:id="rId30"/>
    <p:sldId id="298" r:id="rId31"/>
    <p:sldId id="301" r:id="rId32"/>
    <p:sldId id="302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4" r:id="rId43"/>
    <p:sldId id="315" r:id="rId44"/>
    <p:sldId id="316" r:id="rId45"/>
    <p:sldId id="317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9" r:id="rId63"/>
    <p:sldId id="335" r:id="rId64"/>
    <p:sldId id="337" r:id="rId65"/>
    <p:sldId id="340" r:id="rId66"/>
    <p:sldId id="341" r:id="rId67"/>
    <p:sldId id="342" r:id="rId68"/>
    <p:sldId id="343" r:id="rId69"/>
    <p:sldId id="345" r:id="rId70"/>
    <p:sldId id="344" r:id="rId71"/>
    <p:sldId id="346" r:id="rId72"/>
    <p:sldId id="347" r:id="rId73"/>
    <p:sldId id="348" r:id="rId74"/>
    <p:sldId id="349" r:id="rId75"/>
    <p:sldId id="350" r:id="rId76"/>
    <p:sldId id="274" r:id="rId77"/>
    <p:sldId id="275" r:id="rId78"/>
    <p:sldId id="276" r:id="rId79"/>
    <p:sldId id="277" r:id="rId80"/>
    <p:sldId id="278" r:id="rId81"/>
    <p:sldId id="279" r:id="rId82"/>
    <p:sldId id="280" r:id="rId83"/>
    <p:sldId id="281" r:id="rId84"/>
    <p:sldId id="282" r:id="rId8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3F07F-F0CC-48D2-9E70-601AE45497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30B351-4D21-4F98-8DCC-708277EB88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0ECB159-40F2-46F3-ADCE-BA7306DAF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168A7B-86C4-4300-9BD9-0248764B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A2FFEC-98A3-468E-A629-6CD0980D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9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25D4B-5CED-4E75-82F6-AD59B7BB4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C08E41-7E76-497D-983A-5189D4B64C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845AB68-E857-4AAA-9B35-2613658D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0A5297-EA11-4D0C-808A-AA2A8C98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B12DF9D-4F35-47DC-9978-72C99647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470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A258195-4BB8-4BEA-951F-0DDF8B993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5671366-0603-4969-85E9-CBCF0DFED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43F571-55AB-4C92-A8E6-4ADA55019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7706AA1-639E-4BA9-8445-065E24A0D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154DF5-2BDD-411E-9489-F141970B6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992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DBC5E-6E82-4885-B6E8-211CC739D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067EB4B-929B-4D64-8348-E9262487A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FCB3251-E15E-4F71-B45F-EC868976B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3D44991-ED35-4F97-B756-FA57B502B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3FD60B-52D2-4610-BB11-235E32B74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2006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F9EC0-DF41-4850-9C20-BF282315D8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BE4B24C-E3DF-4818-92AB-089F1527C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25FCC4-89CB-4407-8FBA-BA54220B1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A4316F1-6218-4DF1-AFF3-A7CD9BD1F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3F89CE-0AF6-4C9B-8B51-00F8C811B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32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422909-B9A6-487B-AA8A-36AEC854E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818347-43E6-4024-B65C-9546CDE063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CA70A5-8893-4061-A466-AA4EFF83D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30BFF57-62FE-467B-90DA-3243F8FA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473B62C-D523-4DB8-A0CB-43A49F76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AC8F497-8FAF-435C-959C-A0F65D80F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5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FAEDF-33B6-465B-9A60-599DB114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02EA6F-FBB0-4001-8182-2FD9E1BEC2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2DD200-8F4B-4C8C-A766-0B5F40E710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5726A8-2EAB-4617-B08B-6F56BE5F3A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4B62297-BE8C-48C9-A5A9-70F630E4F5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4E543B-5004-4403-A8D6-42FD54EF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C4F73AC-236E-4D5B-8078-07F0680D3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8ECC0D2-9731-4801-B8E0-E7C6D987A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7605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DE204D-3120-4ED4-8E75-0978FACFA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35DE402-6D30-42A7-B359-18E9E58D6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6718FFE-7F64-4256-8B9C-A0D97D8E0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B5325A5-6967-4470-9EFF-9A004EC84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503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19D2674-D6E3-425A-8C53-7DEE94F7F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1DB1F81-F00F-479F-821E-89344A38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D2FA460-2460-42D0-919D-B0224F67A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56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D7B488-75CE-49BA-A17A-2ADF23F47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65F3AC-76E7-4647-B707-51E724D45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193F99-799F-4EA8-BC79-405565598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9411F73-53C5-4D86-B8C6-1AB9303DA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A4D5A15-C46A-422E-9AAB-CC7DB8CC6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4209706-9D01-4709-9D60-06DADE4B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803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B43DB-916E-4E93-8B14-B4CD15515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A609F44-28C5-4E0D-9024-A58F26C0D7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C819AD0-6918-4831-9128-AA4F33A3E6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0F9D94E-4EF3-496D-9445-E542C8B34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5838D1D-E9BE-4BCF-B3CA-6A905373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16E0391-C99F-441B-A21E-2AF972022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527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3C8F334-1471-429E-9E81-4439B49CD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67F200-4B0E-483B-BBE3-9051A95ACE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DB77F5-ED9F-4B1D-BDC6-68C1240C9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26DD32-C458-45DD-919A-3CC53632BBD1}" type="datetimeFigureOut">
              <a:rPr lang="pt-BR" smtClean="0"/>
              <a:t>08/03/2020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E453C8-514D-4C5F-9F54-764F71D43F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CEC467E-4175-47A1-8427-4A35C1D3B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9A696-7048-4EAB-A632-EC6763A958B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533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0643" y="508247"/>
            <a:ext cx="9144000" cy="3741620"/>
          </a:xfrm>
        </p:spPr>
        <p:txBody>
          <a:bodyPr>
            <a:normAutofit fontScale="90000"/>
          </a:bodyPr>
          <a:lstStyle/>
          <a:p>
            <a:pPr algn="r"/>
            <a:r>
              <a:rPr lang="pt-BR" dirty="0"/>
              <a:t>Análise de Notícias do Mercado Financeiro Utilizando Processamento de Linguagem Natural e Aprendizado de Máquina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5426641"/>
            <a:ext cx="6883154" cy="923112"/>
          </a:xfrm>
        </p:spPr>
        <p:txBody>
          <a:bodyPr>
            <a:normAutofit/>
          </a:bodyPr>
          <a:lstStyle/>
          <a:p>
            <a:pPr algn="l"/>
            <a:r>
              <a:rPr lang="pt-BR" sz="2800" dirty="0">
                <a:latin typeface="+mj-lt"/>
              </a:rPr>
              <a:t>Aluno: Lucas Gama Canto</a:t>
            </a:r>
            <a:br>
              <a:rPr lang="pt-BR" sz="2800" dirty="0">
                <a:latin typeface="+mj-lt"/>
              </a:rPr>
            </a:br>
            <a:r>
              <a:rPr lang="pt-BR" sz="2800" dirty="0">
                <a:latin typeface="+mj-lt"/>
              </a:rPr>
              <a:t>Orientador: Heraldo Luís Silveira de Almeida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6678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085656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Previsibilidade acerca das movimentações de preços pode ser feita através de: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Técnica: Baseada em métricas como preço, volume e taxas de juros [22]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Fundamentalista: Baseada em resultados financeiros e operacionais, notícias e relatórios que indicam a saúde da empresa [23]</a:t>
            </a:r>
          </a:p>
          <a:p>
            <a:pPr marL="914400" lvl="1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 validade dessas análises são questionadas por críticas com base na Hipótese do Mercado Eficiente (HME) [24]</a:t>
            </a:r>
          </a:p>
        </p:txBody>
      </p:sp>
    </p:spTree>
    <p:extLst>
      <p:ext uri="{BB962C8B-B14F-4D97-AF65-F5344CB8AC3E}">
        <p14:creationId xmlns:p14="http://schemas.microsoft.com/office/powerpoint/2010/main" val="1796577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0FBCAD5-A2F3-4370-910D-12D5B2F94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863" y="1361574"/>
            <a:ext cx="7288074" cy="485871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3C2A6E2-E656-4EF1-98C1-197551AF0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1324" y="5746817"/>
            <a:ext cx="11887817" cy="1061126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+mj-lt"/>
              </a:rPr>
              <a:t>Os três níveis da Hipótese do Mercado Eficiente (HME). Muitos acadêmicos acreditam pelo menos na HME fraca [25].</a:t>
            </a:r>
          </a:p>
        </p:txBody>
      </p:sp>
    </p:spTree>
    <p:extLst>
      <p:ext uri="{BB962C8B-B14F-4D97-AF65-F5344CB8AC3E}">
        <p14:creationId xmlns:p14="http://schemas.microsoft.com/office/powerpoint/2010/main" val="1127366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: índice formado pelos ativos com maior volume negociado na bolsa nos últimos meses (geralmente </a:t>
            </a:r>
            <a:r>
              <a:rPr lang="pt-BR" sz="2800" i="1" dirty="0">
                <a:latin typeface="+mj-lt"/>
              </a:rPr>
              <a:t>Blue Chips</a:t>
            </a:r>
            <a:r>
              <a:rPr lang="pt-BR" sz="2800" dirty="0">
                <a:latin typeface="+mj-lt"/>
              </a:rPr>
              <a:t>, ativos com alta liquidez). Indica de forma resumida o desempenho das ações negociadas na B3.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Muitos fundos de investimento são atrelados ao </a:t>
            </a: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, fazendo com que a previsibilidade de preços das </a:t>
            </a:r>
            <a:r>
              <a:rPr lang="pt-BR" sz="2800" i="1" dirty="0">
                <a:latin typeface="+mj-lt"/>
              </a:rPr>
              <a:t>Blue Chips</a:t>
            </a:r>
            <a:r>
              <a:rPr lang="pt-BR" sz="2800" dirty="0">
                <a:latin typeface="+mj-lt"/>
              </a:rPr>
              <a:t> seja também interessante para o depósito e saque nestes fundos.</a:t>
            </a:r>
          </a:p>
        </p:txBody>
      </p:sp>
    </p:spTree>
    <p:extLst>
      <p:ext uri="{BB962C8B-B14F-4D97-AF65-F5344CB8AC3E}">
        <p14:creationId xmlns:p14="http://schemas.microsoft.com/office/powerpoint/2010/main" val="101007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23C2A6E2-E656-4EF1-98C1-197551AF01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089" y="5746817"/>
            <a:ext cx="11887817" cy="907238"/>
          </a:xfrm>
        </p:spPr>
        <p:txBody>
          <a:bodyPr>
            <a:noAutofit/>
          </a:bodyPr>
          <a:lstStyle/>
          <a:p>
            <a:r>
              <a:rPr lang="pt-BR" sz="2800" dirty="0">
                <a:latin typeface="+mj-lt"/>
              </a:rPr>
              <a:t>Os 5 ativos com maior participação e volume na B3. Dado obtido em Dezembro de 2019 [15]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E95335-FF1A-41B2-BD03-F35442B93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451" y="2225840"/>
            <a:ext cx="10009095" cy="305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Fazer com que computadores possam agir sem serem explicitamente programados para determinada tarefa.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São algoritmos que analisam dados e aprendem com eles, gerando um modelo preditivo</a:t>
            </a:r>
          </a:p>
        </p:txBody>
      </p:sp>
    </p:spTree>
    <p:extLst>
      <p:ext uri="{BB962C8B-B14F-4D97-AF65-F5344CB8AC3E}">
        <p14:creationId xmlns:p14="http://schemas.microsoft.com/office/powerpoint/2010/main" val="16555538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“Um programa de computador é dito aprender com a experiência E em respeito a uma tarefa T e medida pelo desempenho P se o seu desempenho em T, medido por P, melhora com a experiência E” [27]</a:t>
            </a:r>
            <a:br>
              <a:rPr lang="pt-BR" sz="2800" dirty="0">
                <a:latin typeface="+mj-lt"/>
              </a:rPr>
            </a:br>
            <a:endParaRPr lang="pt-BR" sz="2800" dirty="0">
              <a:latin typeface="+mj-lt"/>
            </a:endParaRP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E = A experiência de ver o usuário classificar e-mails como spam ou não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T = A tarefa de classificar e-mails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P = O número ou fração de e-mail corretamente classificados como spam/não spam</a:t>
            </a:r>
          </a:p>
        </p:txBody>
      </p:sp>
    </p:spTree>
    <p:extLst>
      <p:ext uri="{BB962C8B-B14F-4D97-AF65-F5344CB8AC3E}">
        <p14:creationId xmlns:p14="http://schemas.microsoft.com/office/powerpoint/2010/main" val="1873088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Aprendizado Supervisionado: O algoritmo aprende a criar uma estratégia para chegar ao resultado  baseando-se em dados de modelo inicial. Pode ser dividido entre problemas de regressão e de classificação.</a:t>
            </a:r>
          </a:p>
          <a:p>
            <a:pPr marL="457200" indent="-457200" algn="l">
              <a:buFontTx/>
              <a:buChar char="-"/>
            </a:pPr>
            <a:endParaRPr lang="pt-BR" sz="24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Aprendizado Não Supervisionado: Não existe um modelo de dados inicial, é ideal para problemas onde temos pouca ou nenhuma ideia do que nossos resultados devem aparentar.</a:t>
            </a:r>
          </a:p>
        </p:txBody>
      </p:sp>
    </p:spTree>
    <p:extLst>
      <p:ext uri="{BB962C8B-B14F-4D97-AF65-F5344CB8AC3E}">
        <p14:creationId xmlns:p14="http://schemas.microsoft.com/office/powerpoint/2010/main" val="3779642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156680"/>
            <a:ext cx="10950359" cy="443055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Problema de Regressão: Parâmetros de entrada são mapeados em uma função contínua.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Algoritmo para prever o preço de um imóvel na cidade do Rio de Janeiro.</a:t>
            </a:r>
          </a:p>
          <a:p>
            <a:pPr marL="457200" indent="-457200" algn="l">
              <a:buFontTx/>
              <a:buChar char="-"/>
            </a:pPr>
            <a:endParaRPr lang="pt-BR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Problema de Classificação: Parâmetros de entrada são mapeados de forma a classificar os dados em categorias distintas.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Classificar se um câncer é benigno ou maligno.</a:t>
            </a:r>
          </a:p>
        </p:txBody>
      </p:sp>
    </p:spTree>
    <p:extLst>
      <p:ext uri="{BB962C8B-B14F-4D97-AF65-F5344CB8AC3E}">
        <p14:creationId xmlns:p14="http://schemas.microsoft.com/office/powerpoint/2010/main" val="790723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1166F3-74F9-438B-A86C-47A7ABD28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65" y="3148944"/>
            <a:ext cx="9938869" cy="299440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7998"/>
            <a:ext cx="10950359" cy="1536431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Desbalanceamento de classes em Problemas de Classificação: Podem ser corrigidos através de técnicas baseadas em </a:t>
            </a:r>
            <a:r>
              <a:rPr lang="pt-BR" sz="2800" i="1" dirty="0" err="1">
                <a:latin typeface="+mj-lt"/>
              </a:rPr>
              <a:t>Oversampling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e </a:t>
            </a:r>
            <a:r>
              <a:rPr lang="pt-BR" sz="2800" i="1" dirty="0" err="1">
                <a:latin typeface="+mj-lt"/>
              </a:rPr>
              <a:t>Undersampling</a:t>
            </a:r>
            <a:r>
              <a:rPr lang="pt-BR" sz="2800" i="1" dirty="0">
                <a:latin typeface="+mj-lt"/>
              </a:rPr>
              <a:t>.</a:t>
            </a:r>
            <a:endParaRPr lang="pt-BR" sz="2800" dirty="0">
              <a:latin typeface="+mj-lt"/>
            </a:endParaRP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2F591CC6-083E-4E8B-B7B8-88BE08832CB2}"/>
              </a:ext>
            </a:extLst>
          </p:cNvPr>
          <p:cNvSpPr txBox="1">
            <a:spLocks/>
          </p:cNvSpPr>
          <p:nvPr/>
        </p:nvSpPr>
        <p:spPr>
          <a:xfrm>
            <a:off x="677662" y="6148029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Balanceamento de Dados: </a:t>
            </a:r>
            <a:r>
              <a:rPr lang="pt-BR" sz="2800" i="1" dirty="0" err="1">
                <a:latin typeface="+mj-lt"/>
              </a:rPr>
              <a:t>Undersampling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e </a:t>
            </a:r>
            <a:r>
              <a:rPr lang="pt-BR" sz="2800" i="1" dirty="0" err="1">
                <a:latin typeface="+mj-lt"/>
              </a:rPr>
              <a:t>Oversampling</a:t>
            </a:r>
            <a:r>
              <a:rPr lang="pt-BR" sz="2800" i="1" dirty="0">
                <a:latin typeface="+mj-lt"/>
              </a:rPr>
              <a:t>.</a:t>
            </a:r>
            <a:r>
              <a:rPr lang="pt-BR" sz="2800" dirty="0">
                <a:latin typeface="+mj-lt"/>
              </a:rPr>
              <a:t> [4]</a:t>
            </a:r>
          </a:p>
        </p:txBody>
      </p:sp>
    </p:spTree>
    <p:extLst>
      <p:ext uri="{BB962C8B-B14F-4D97-AF65-F5344CB8AC3E}">
        <p14:creationId xmlns:p14="http://schemas.microsoft.com/office/powerpoint/2010/main" val="864595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307595"/>
            <a:ext cx="10950359" cy="3897896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i="1" dirty="0" err="1">
                <a:latin typeface="+mj-lt"/>
              </a:rPr>
              <a:t>Undersampling</a:t>
            </a:r>
            <a:r>
              <a:rPr lang="pt-BR" sz="2800" dirty="0">
                <a:latin typeface="+mj-lt"/>
              </a:rPr>
              <a:t> pode causar a demasiada diminuição de volume dos dados de modelo inicial, o que pode prejudicar o aprendizado.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i="1" dirty="0" err="1">
                <a:latin typeface="+mj-lt"/>
              </a:rPr>
              <a:t>Oversampling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pode causar um maior efeito de </a:t>
            </a:r>
            <a:r>
              <a:rPr lang="pt-BR" sz="2800" dirty="0" err="1">
                <a:latin typeface="+mj-lt"/>
              </a:rPr>
              <a:t>sobre-ajuste</a:t>
            </a:r>
            <a:r>
              <a:rPr lang="pt-BR" sz="2800" dirty="0">
                <a:latin typeface="+mj-lt"/>
              </a:rPr>
              <a:t>, pela falta de generalização de classes. O modelo consegue prever muito bem os dados de treino mas se mostra eficaz durante testes.</a:t>
            </a:r>
            <a:endParaRPr lang="pt-BR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3294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Tema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2414144"/>
            <a:ext cx="10950359" cy="293909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Criação de modelos preditivos para previsão de valorização ou desvalorização de ações na Bolsa de Valores por meio do processamento de notícias do mercado brasileiro</a:t>
            </a:r>
          </a:p>
          <a:p>
            <a:pPr algn="l"/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Identificação de quando uma notícia pode impactar positivamente ou negativamente a variação de preço de ações de forma automatizada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40575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04678CA-3A7B-45E4-AAC3-E3509F54F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552" y="4313948"/>
            <a:ext cx="3904896" cy="2205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005751"/>
            <a:ext cx="10950359" cy="2184509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Avaliação de desempenho:  O modelo obtido é testado utilizando um conjunto de dados teste, distinto do utilizado para o treino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Divisão de dados entre treino e teste: Dados de treino normalmente tem maior volume. Proporções comumente usadas são 60/40, 75/25 e 80/20 (proporção baseada no Principio de Pareto [28])</a:t>
            </a:r>
          </a:p>
        </p:txBody>
      </p:sp>
    </p:spTree>
    <p:extLst>
      <p:ext uri="{BB962C8B-B14F-4D97-AF65-F5344CB8AC3E}">
        <p14:creationId xmlns:p14="http://schemas.microsoft.com/office/powerpoint/2010/main" val="853058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6331" y="5397624"/>
            <a:ext cx="10879338" cy="1260628"/>
          </a:xfrm>
        </p:spPr>
        <p:txBody>
          <a:bodyPr>
            <a:normAutofit/>
          </a:bodyPr>
          <a:lstStyle/>
          <a:p>
            <a:r>
              <a:rPr lang="pt-BR" sz="2800" dirty="0">
                <a:latin typeface="+mj-lt"/>
              </a:rPr>
              <a:t>Algumas métricas utilizadas para a medição de desempenho de um modelo preditivo de classificação: Acurácia, Precisão, Cobertura e Medida F1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5FF1F24-1C93-4AEA-A769-FB6564A5D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317" y="2369610"/>
            <a:ext cx="4457284" cy="8498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A94F67-C42A-43C7-8BAB-F12EC591B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370" y="2348729"/>
            <a:ext cx="6147949" cy="84981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00BD24-6CF2-4539-B0AF-B2452F112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77" y="3867910"/>
            <a:ext cx="6565948" cy="96127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D2AA3CC-1DE5-4A0A-A6C3-8F3484405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4051" y="3896613"/>
            <a:ext cx="2475643" cy="869191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Aprendizado de Máquina</a:t>
            </a:r>
          </a:p>
        </p:txBody>
      </p:sp>
    </p:spTree>
    <p:extLst>
      <p:ext uri="{BB962C8B-B14F-4D97-AF65-F5344CB8AC3E}">
        <p14:creationId xmlns:p14="http://schemas.microsoft.com/office/powerpoint/2010/main" val="35074898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4297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Estruturas matemáticas baseadas no funcionamento do cérebro humano.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Campo que utiliza aplicação de redes neurais com várias camadas de processamento em métodos de Aprendizado de Máquina: Aprendizagem Profunda (</a:t>
            </a:r>
            <a:r>
              <a:rPr lang="pt-BR" sz="2800" i="1" dirty="0" err="1">
                <a:latin typeface="+mj-lt"/>
              </a:rPr>
              <a:t>Deep</a:t>
            </a:r>
            <a:r>
              <a:rPr lang="pt-BR" sz="2800" i="1" dirty="0">
                <a:latin typeface="+mj-lt"/>
              </a:rPr>
              <a:t> Learning</a:t>
            </a:r>
            <a:r>
              <a:rPr lang="pt-BR" sz="2800" dirty="0">
                <a:latin typeface="+mj-lt"/>
              </a:rPr>
              <a:t>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894EBCA-4242-4C34-B2A3-E594CD8D2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196" y="4465336"/>
            <a:ext cx="4425272" cy="1931027"/>
          </a:xfrm>
          <a:prstGeom prst="rect">
            <a:avLst/>
          </a:prstGeom>
        </p:spPr>
      </p:pic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BCDA264A-5B68-443C-B9F3-ED134D673FAC}"/>
              </a:ext>
            </a:extLst>
          </p:cNvPr>
          <p:cNvSpPr/>
          <p:nvPr/>
        </p:nvSpPr>
        <p:spPr>
          <a:xfrm>
            <a:off x="5255581" y="5193437"/>
            <a:ext cx="1269506" cy="4882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A765CF34-918E-4FF0-8A35-0FE000C8C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747" y="4465336"/>
            <a:ext cx="4015997" cy="21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18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03C719F-D8C7-45C7-8AD1-52664915E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065" y="3506289"/>
            <a:ext cx="4490304" cy="321330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28325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Em sua forma mais simples, uma rede neural é composta pela camada de entrada, camada oculta e camada de saída. Uma rede com uma única camada oculta é chamada de </a:t>
            </a:r>
            <a:r>
              <a:rPr lang="pt-BR" sz="2800" i="1" dirty="0" err="1">
                <a:latin typeface="+mj-lt"/>
              </a:rPr>
              <a:t>Perceptron</a:t>
            </a:r>
            <a:r>
              <a:rPr lang="pt-BR" sz="2800" dirty="0">
                <a:latin typeface="+mj-lt"/>
              </a:rPr>
              <a:t>, e com múltiplas camadas ocultas é chamada de MLP (</a:t>
            </a:r>
            <a:r>
              <a:rPr lang="pt-BR" sz="2800" i="1" dirty="0" err="1">
                <a:latin typeface="+mj-lt"/>
              </a:rPr>
              <a:t>Multilayer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Perceptron</a:t>
            </a:r>
            <a:r>
              <a:rPr lang="pt-BR" sz="2800" i="1" dirty="0">
                <a:latin typeface="+mj-lt"/>
              </a:rPr>
              <a:t>)</a:t>
            </a:r>
            <a:r>
              <a:rPr lang="pt-BR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9916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2"/>
            <a:ext cx="10950359" cy="1420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Os nós (neurônios) de uma rede neural representa uma abstração matemática, e é composto por entradas e seus respectivos pesos, função de ativação, viés e saída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7CA285B-3B92-473B-BC06-11525A620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350" y="3415382"/>
            <a:ext cx="6216155" cy="29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76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(NN)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1845948"/>
            <a:ext cx="10950359" cy="480810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Durante a etapa de treinamento de um modelo composto por uma rede neural, os pesos das entradas de cada neurônio são ajustados de forma que se obtenha uma saída suficientemente próxima à saída dos dados de treino. Um único período onde os pesos são ajustados é chamado de </a:t>
            </a:r>
            <a:r>
              <a:rPr lang="pt-BR" sz="2800" i="1" dirty="0" err="1">
                <a:latin typeface="+mj-lt"/>
              </a:rPr>
              <a:t>epoch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Isso pode ser feito através de diversas técnicas, sendo a </a:t>
            </a:r>
            <a:r>
              <a:rPr lang="pt-BR" sz="2800" i="1" dirty="0" err="1">
                <a:latin typeface="+mj-lt"/>
              </a:rPr>
              <a:t>backpropagation</a:t>
            </a:r>
            <a:r>
              <a:rPr lang="pt-BR" sz="2800" dirty="0">
                <a:latin typeface="+mj-lt"/>
              </a:rPr>
              <a:t>, que utiliza descida de gradiente, uma das mais conhecidas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Apesar de terem um poder preditivo significativo, as redes MLP podem apresentar falhas e podem não ser tão performáticas principalmente quando se alcança um alto número de camadas ocultas, dando margem para novas arquiteturas de Redes Neurais</a:t>
            </a:r>
          </a:p>
        </p:txBody>
      </p:sp>
    </p:spTree>
    <p:extLst>
      <p:ext uri="{BB962C8B-B14F-4D97-AF65-F5344CB8AC3E}">
        <p14:creationId xmlns:p14="http://schemas.microsoft.com/office/powerpoint/2010/main" val="6799664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41198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Desenvolvidas com o intuito de facilitar a classificação de dados de alta dimensão, como imagens e texto.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Na camada de entrada, os dados de entrada sofrem diversas reduções de dimensão através de 3 novas camadas: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Convolução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função de ativação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</a:t>
            </a:r>
            <a:r>
              <a:rPr lang="pt-BR" sz="2800" i="1" dirty="0" err="1">
                <a:latin typeface="+mj-lt"/>
              </a:rPr>
              <a:t>pooling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331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533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Convolução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126925A-DD7E-490A-B433-8E59B2E24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4240"/>
            <a:ext cx="5391084" cy="30190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F147DD-0079-4505-AD04-51ADE06FD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9771" y="3048021"/>
            <a:ext cx="5224263" cy="3175226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B35D52BD-7DAA-4E75-80BC-EC1849A96E78}"/>
              </a:ext>
            </a:extLst>
          </p:cNvPr>
          <p:cNvSpPr/>
          <p:nvPr/>
        </p:nvSpPr>
        <p:spPr>
          <a:xfrm>
            <a:off x="5391084" y="4296792"/>
            <a:ext cx="938695" cy="41725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6239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30989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função de ativação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Normalmente aplica-se a função </a:t>
            </a:r>
            <a:r>
              <a:rPr lang="pt-BR" sz="2800" dirty="0" err="1">
                <a:latin typeface="+mj-lt"/>
              </a:rPr>
              <a:t>ReLU</a:t>
            </a:r>
            <a:r>
              <a:rPr lang="pt-BR" sz="2800" dirty="0">
                <a:latin typeface="+mj-lt"/>
              </a:rPr>
              <a:t> (análoga à função rampa)</a:t>
            </a:r>
          </a:p>
          <a:p>
            <a:pPr algn="l"/>
            <a:endParaRPr lang="pt-BR" sz="2800" dirty="0">
              <a:latin typeface="+mj-lt"/>
            </a:endParaRPr>
          </a:p>
        </p:txBody>
      </p:sp>
      <p:pic>
        <p:nvPicPr>
          <p:cNvPr id="2052" name="Picture 4" descr="ReLU function graph">
            <a:extLst>
              <a:ext uri="{FF2B5EF4-FFF2-40B4-BE49-F238E27FC236}">
                <a16:creationId xmlns:a16="http://schemas.microsoft.com/office/drawing/2014/main" id="{0D32A032-9005-49B6-AC77-31EEF827E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668" y="3354596"/>
            <a:ext cx="3899701" cy="304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79730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</a:t>
            </a:r>
            <a:r>
              <a:rPr lang="pt-BR" sz="4100" dirty="0" err="1"/>
              <a:t>Convolucionais</a:t>
            </a:r>
            <a:r>
              <a:rPr lang="pt-BR" sz="4100" dirty="0"/>
              <a:t> (CNN)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005751"/>
            <a:ext cx="10950359" cy="7907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Camada de </a:t>
            </a:r>
            <a:r>
              <a:rPr lang="pt-BR" sz="2800" i="1" dirty="0" err="1">
                <a:latin typeface="+mj-lt"/>
              </a:rPr>
              <a:t>pooling</a:t>
            </a:r>
            <a:endParaRPr lang="pt-BR" sz="2800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3EEE831-43B6-4133-B131-A90F1D3D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561" y="2796466"/>
            <a:ext cx="8655235" cy="322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287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Delimitação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E54FFC-CAB0-48C0-8722-C0076F814F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970843"/>
            <a:ext cx="10950359" cy="3320831"/>
          </a:xfrm>
        </p:spPr>
        <p:txBody>
          <a:bodyPr>
            <a:normAutofit/>
          </a:bodyPr>
          <a:lstStyle/>
          <a:p>
            <a:pPr marL="457200" indent="-457200" algn="l">
              <a:lnSpc>
                <a:spcPct val="200000"/>
              </a:lnSpc>
              <a:buFontTx/>
              <a:buChar char="-"/>
            </a:pPr>
            <a:r>
              <a:rPr lang="pt-BR" sz="2800" dirty="0">
                <a:latin typeface="+mj-lt"/>
              </a:rPr>
              <a:t>Processamento de notícias em Português Brasileiro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Predição da variação de preço de ações da Bolsa de Valores do Brasil, a B3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Variações de preço dentro de uma janela de tempo maior que um dia (auxiliar decisões de </a:t>
            </a:r>
            <a:r>
              <a:rPr lang="pt-BR" sz="2800" i="1" dirty="0">
                <a:latin typeface="+mj-lt"/>
              </a:rPr>
              <a:t>Swing Trade</a:t>
            </a:r>
            <a:r>
              <a:rPr lang="pt-BR" sz="2800" dirty="0">
                <a:latin typeface="+mj-lt"/>
              </a:rPr>
              <a:t>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Utilização do </a:t>
            </a:r>
            <a:r>
              <a:rPr lang="pt-BR" sz="2800" i="1" dirty="0">
                <a:latin typeface="+mj-lt"/>
              </a:rPr>
              <a:t>framework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, como apresentado por ALVES, V. A [17]. 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7859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272084"/>
            <a:ext cx="10950359" cy="42086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Desenvolvidas para lidar com problemas associados a predição de sequências, como predição de palavras em um texto de entrada e reconhecimento de fala.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Possui vantagens como a consideração da informação histórica dos dados e da possibilidade de processar entradas de qualquer tamanho (os dados de entrada são inseridos de forma sequencial)</a:t>
            </a:r>
          </a:p>
        </p:txBody>
      </p:sp>
    </p:spTree>
    <p:extLst>
      <p:ext uri="{BB962C8B-B14F-4D97-AF65-F5344CB8AC3E}">
        <p14:creationId xmlns:p14="http://schemas.microsoft.com/office/powerpoint/2010/main" val="1304636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1925854"/>
            <a:ext cx="10950359" cy="34540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As células recebem o dado de entrada atual e anterior, resultando em uma realimentação de informação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 célula de uma RNN pode ser descrito como uma série de neurônios se comunicando entre si (forma “desdobrada”) [8]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4699293-4BC4-4B02-A697-37E841B77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818" y="4380815"/>
            <a:ext cx="73533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3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F1F7545-47FD-4B0D-9A83-60BB0815E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075" y="4070786"/>
            <a:ext cx="3851184" cy="2500443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1925854"/>
            <a:ext cx="10950359" cy="2237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Possui desvantagens como processamento lento e o problema de dissipação de gradiente (</a:t>
            </a:r>
            <a:r>
              <a:rPr lang="pt-BR" sz="2800" i="1" dirty="0" err="1">
                <a:latin typeface="+mj-lt"/>
              </a:rPr>
              <a:t>Gradient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Vanishing</a:t>
            </a:r>
            <a:r>
              <a:rPr lang="pt-BR" sz="2800" dirty="0">
                <a:latin typeface="+mj-lt"/>
              </a:rPr>
              <a:t>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Para resolver o problema da dissipação de gradiente, foi criada a arquitetura LSTM (</a:t>
            </a:r>
            <a:r>
              <a:rPr lang="pt-BR" sz="2800" i="1" dirty="0" err="1">
                <a:latin typeface="+mj-lt"/>
              </a:rPr>
              <a:t>Long</a:t>
            </a:r>
            <a:r>
              <a:rPr lang="pt-BR" sz="2800" i="1" dirty="0">
                <a:latin typeface="+mj-lt"/>
              </a:rPr>
              <a:t> Short-</a:t>
            </a:r>
            <a:r>
              <a:rPr lang="pt-BR" sz="2800" i="1" dirty="0" err="1">
                <a:latin typeface="+mj-lt"/>
              </a:rPr>
              <a:t>Term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Memory</a:t>
            </a:r>
            <a:r>
              <a:rPr lang="pt-BR" sz="2800" dirty="0">
                <a:latin typeface="+mj-lt"/>
              </a:rPr>
              <a:t>)[34], que contém células com a capacidade de armazenamento de memória.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EE83DD8-8756-400A-88F0-D34E01871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03" y="4363376"/>
            <a:ext cx="3088956" cy="203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877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725B6801-D4E2-42F0-8EA3-3B2447E64541}"/>
              </a:ext>
            </a:extLst>
          </p:cNvPr>
          <p:cNvSpPr txBox="1">
            <a:spLocks/>
          </p:cNvSpPr>
          <p:nvPr/>
        </p:nvSpPr>
        <p:spPr>
          <a:xfrm>
            <a:off x="635000" y="2476270"/>
            <a:ext cx="10950359" cy="332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Para poder possibilitar a aquisição da informação sequencial inversa dos dados de entrada, criou-se o conceito de Redes Neurais Bidirecionais (BRNN)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Nesse caso, a rede é alimentada pelos dados de entrada em sequência comum e em sequência inversa de forma simultânea.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Uma das </a:t>
            </a:r>
            <a:r>
              <a:rPr lang="pt-BR" sz="2800" dirty="0" err="1">
                <a:latin typeface="+mj-lt"/>
              </a:rPr>
              <a:t>BRNNs</a:t>
            </a:r>
            <a:r>
              <a:rPr lang="pt-BR" sz="2800" dirty="0">
                <a:latin typeface="+mj-lt"/>
              </a:rPr>
              <a:t> mais conhecidas é a versão bidirecional da LSTM: </a:t>
            </a:r>
            <a:r>
              <a:rPr lang="pt-BR" sz="2800" dirty="0" err="1">
                <a:latin typeface="+mj-lt"/>
              </a:rPr>
              <a:t>BiLSTM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89119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7843768-5B0E-4D5D-BC64-090780402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977" y="2088590"/>
            <a:ext cx="6901870" cy="385291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Recorrentes (RNN)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E6E024CD-B05D-4BE9-A929-76B408018BAE}"/>
              </a:ext>
            </a:extLst>
          </p:cNvPr>
          <p:cNvSpPr txBox="1">
            <a:spLocks/>
          </p:cNvSpPr>
          <p:nvPr/>
        </p:nvSpPr>
        <p:spPr>
          <a:xfrm>
            <a:off x="677662" y="6148029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Arquitetura </a:t>
            </a:r>
            <a:r>
              <a:rPr lang="pt-BR" sz="2800" dirty="0" err="1">
                <a:latin typeface="+mj-lt"/>
              </a:rPr>
              <a:t>BiLSTM</a:t>
            </a:r>
            <a:r>
              <a:rPr lang="pt-BR" sz="2800" dirty="0">
                <a:latin typeface="+mj-lt"/>
              </a:rPr>
              <a:t> na forma “desdobrada”</a:t>
            </a:r>
            <a:r>
              <a:rPr lang="pt-BR" sz="2800" i="1" dirty="0">
                <a:latin typeface="+mj-lt"/>
              </a:rPr>
              <a:t>.</a:t>
            </a:r>
            <a:r>
              <a:rPr lang="pt-BR" sz="2800" dirty="0">
                <a:latin typeface="+mj-lt"/>
              </a:rPr>
              <a:t> [10]</a:t>
            </a:r>
          </a:p>
        </p:txBody>
      </p:sp>
    </p:spTree>
    <p:extLst>
      <p:ext uri="{BB962C8B-B14F-4D97-AF65-F5344CB8AC3E}">
        <p14:creationId xmlns:p14="http://schemas.microsoft.com/office/powerpoint/2010/main" val="3365728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- </a:t>
            </a:r>
            <a:r>
              <a:rPr lang="pt-BR" sz="4100" i="1" dirty="0" err="1"/>
              <a:t>Dropout</a:t>
            </a:r>
            <a:endParaRPr lang="pt-BR" sz="4100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3CD63E25-34A4-4771-9B3D-B2FF01345BA3}"/>
              </a:ext>
            </a:extLst>
          </p:cNvPr>
          <p:cNvSpPr txBox="1">
            <a:spLocks/>
          </p:cNvSpPr>
          <p:nvPr/>
        </p:nvSpPr>
        <p:spPr>
          <a:xfrm>
            <a:off x="635000" y="2298715"/>
            <a:ext cx="10950359" cy="3329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Técnica para prevenção de </a:t>
            </a:r>
            <a:r>
              <a:rPr lang="pt-BR" sz="2800" dirty="0" err="1">
                <a:latin typeface="+mj-lt"/>
              </a:rPr>
              <a:t>sobre-ajuste</a:t>
            </a:r>
            <a:r>
              <a:rPr lang="pt-BR" sz="2800" dirty="0">
                <a:latin typeface="+mj-lt"/>
              </a:rPr>
              <a:t> em modelos de </a:t>
            </a:r>
            <a:r>
              <a:rPr lang="pt-BR" sz="2800" i="1" dirty="0" err="1">
                <a:latin typeface="+mj-lt"/>
              </a:rPr>
              <a:t>Deep</a:t>
            </a:r>
            <a:r>
              <a:rPr lang="pt-BR" sz="2800" i="1" dirty="0">
                <a:latin typeface="+mj-lt"/>
              </a:rPr>
              <a:t> Learning</a:t>
            </a:r>
          </a:p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Consiste no desligamento temporário e aleatório de alguns neurônios/células da rede ao longo da etapa de treinamento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efeito de </a:t>
            </a:r>
            <a:r>
              <a:rPr lang="pt-BR" sz="2800" i="1" dirty="0" err="1">
                <a:latin typeface="+mj-lt"/>
              </a:rPr>
              <a:t>dropout</a:t>
            </a:r>
            <a:r>
              <a:rPr lang="pt-BR" sz="2800" dirty="0">
                <a:latin typeface="+mj-lt"/>
              </a:rPr>
              <a:t> é definido por um parâmetro </a:t>
            </a:r>
            <a:r>
              <a:rPr lang="pt-BR" sz="2800" i="1" dirty="0">
                <a:latin typeface="+mj-lt"/>
              </a:rPr>
              <a:t>p </a:t>
            </a:r>
            <a:r>
              <a:rPr lang="pt-BR" sz="2800" dirty="0">
                <a:latin typeface="+mj-lt"/>
              </a:rPr>
              <a:t>que indica a probabilidade de um neurônio de permanecer ligado na rede</a:t>
            </a:r>
          </a:p>
        </p:txBody>
      </p:sp>
    </p:spTree>
    <p:extLst>
      <p:ext uri="{BB962C8B-B14F-4D97-AF65-F5344CB8AC3E}">
        <p14:creationId xmlns:p14="http://schemas.microsoft.com/office/powerpoint/2010/main" val="3143312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Redes Neurais - </a:t>
            </a:r>
            <a:r>
              <a:rPr lang="pt-BR" sz="4100" i="1" dirty="0" err="1"/>
              <a:t>Dropout</a:t>
            </a:r>
            <a:endParaRPr lang="pt-BR" sz="4100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1C2DB4D6-821B-4758-B86C-C32E503AB0A7}"/>
              </a:ext>
            </a:extLst>
          </p:cNvPr>
          <p:cNvSpPr txBox="1">
            <a:spLocks/>
          </p:cNvSpPr>
          <p:nvPr/>
        </p:nvSpPr>
        <p:spPr>
          <a:xfrm>
            <a:off x="656330" y="61213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Comparação de uma NN comum e após a aplicação de </a:t>
            </a:r>
            <a:r>
              <a:rPr lang="pt-BR" sz="2800" i="1" dirty="0" err="1">
                <a:latin typeface="+mj-lt"/>
              </a:rPr>
              <a:t>dropout</a:t>
            </a:r>
            <a:r>
              <a:rPr lang="pt-BR" sz="2800" dirty="0">
                <a:latin typeface="+mj-lt"/>
              </a:rPr>
              <a:t> [11]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F64E595-25FB-4C9C-9F2A-E00631FC0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255" y="1882063"/>
            <a:ext cx="7055489" cy="3844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9444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Processamento de Linguagem Natural (PLN)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2298714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Estudo das tecnologias utilizadas para ajudar computadores a entenderem a linguagem natural dos humanos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É considerada uma subárea da Inteligência Artificial e pode ser usada em aplicações como: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Aplicativos de tradução (Google </a:t>
            </a:r>
            <a:r>
              <a:rPr lang="pt-BR" sz="2400" dirty="0" err="1">
                <a:latin typeface="+mj-lt"/>
              </a:rPr>
              <a:t>Translator</a:t>
            </a:r>
            <a:r>
              <a:rPr lang="pt-BR" sz="2400" dirty="0">
                <a:latin typeface="+mj-lt"/>
              </a:rPr>
              <a:t>)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Correção gramática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Resposta de voz iterativa em </a:t>
            </a:r>
            <a:r>
              <a:rPr lang="pt-BR" sz="2400" i="1" dirty="0" err="1">
                <a:latin typeface="+mj-lt"/>
              </a:rPr>
              <a:t>call</a:t>
            </a:r>
            <a:r>
              <a:rPr lang="pt-BR" sz="2400" i="1" dirty="0">
                <a:latin typeface="+mj-lt"/>
              </a:rPr>
              <a:t> centers</a:t>
            </a:r>
            <a:endParaRPr lang="pt-BR" sz="2400" dirty="0">
              <a:latin typeface="+mj-lt"/>
            </a:endParaRP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Assistentes pessoais (OK Google, Siri, Cortana)</a:t>
            </a:r>
          </a:p>
          <a:p>
            <a:pPr marL="914400" lvl="1" indent="-457200" algn="l">
              <a:buFontTx/>
              <a:buChar char="-"/>
            </a:pPr>
            <a:r>
              <a:rPr lang="pt-BR" sz="2400" dirty="0">
                <a:latin typeface="+mj-lt"/>
              </a:rPr>
              <a:t>Análise de sentimento de textos</a:t>
            </a:r>
          </a:p>
        </p:txBody>
      </p:sp>
    </p:spTree>
    <p:extLst>
      <p:ext uri="{BB962C8B-B14F-4D97-AF65-F5344CB8AC3E}">
        <p14:creationId xmlns:p14="http://schemas.microsoft.com/office/powerpoint/2010/main" val="336534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Pré-processamento de Sintaxe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Pode ser realizado por diversas técnicas, entre elas: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Stemização</a:t>
            </a:r>
            <a:r>
              <a:rPr lang="pt-BR" sz="2800" dirty="0">
                <a:latin typeface="+mj-lt"/>
              </a:rPr>
              <a:t> (</a:t>
            </a:r>
            <a:r>
              <a:rPr lang="pt-BR" sz="2800" i="1" dirty="0" err="1">
                <a:latin typeface="+mj-lt"/>
              </a:rPr>
              <a:t>Stemming</a:t>
            </a:r>
            <a:r>
              <a:rPr lang="pt-BR" sz="2800" dirty="0">
                <a:latin typeface="+mj-lt"/>
              </a:rPr>
              <a:t>): Transformação de palavras flexionadas para sua forma radical.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“estudando”, “estudar” → “</a:t>
            </a:r>
            <a:r>
              <a:rPr lang="pt-BR" sz="2800" dirty="0" err="1">
                <a:latin typeface="+mj-lt"/>
              </a:rPr>
              <a:t>estud</a:t>
            </a:r>
            <a:r>
              <a:rPr lang="pt-BR" sz="2800" dirty="0">
                <a:latin typeface="+mj-lt"/>
              </a:rPr>
              <a:t>”; “tiver” → “</a:t>
            </a:r>
            <a:r>
              <a:rPr lang="pt-BR" sz="2800" dirty="0" err="1">
                <a:latin typeface="+mj-lt"/>
              </a:rPr>
              <a:t>tiv</a:t>
            </a:r>
            <a:r>
              <a:rPr lang="pt-BR" sz="2800" dirty="0">
                <a:latin typeface="+mj-lt"/>
              </a:rPr>
              <a:t>”; “tenho” → “</a:t>
            </a:r>
            <a:r>
              <a:rPr lang="pt-BR" sz="2800" dirty="0" err="1">
                <a:latin typeface="+mj-lt"/>
              </a:rPr>
              <a:t>tenh</a:t>
            </a:r>
            <a:r>
              <a:rPr lang="pt-BR" sz="2800" dirty="0">
                <a:latin typeface="+mj-lt"/>
              </a:rPr>
              <a:t>”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Lematização (</a:t>
            </a:r>
            <a:r>
              <a:rPr lang="pt-BR" sz="2800" i="1" dirty="0" err="1">
                <a:latin typeface="+mj-lt"/>
              </a:rPr>
              <a:t>Lemmanization</a:t>
            </a:r>
            <a:r>
              <a:rPr lang="pt-BR" sz="2800" dirty="0">
                <a:latin typeface="+mj-lt"/>
              </a:rPr>
              <a:t>): Semelhante a </a:t>
            </a:r>
            <a:r>
              <a:rPr lang="pt-BR" sz="2800" dirty="0" err="1">
                <a:latin typeface="+mj-lt"/>
              </a:rPr>
              <a:t>stemização</a:t>
            </a:r>
            <a:r>
              <a:rPr lang="pt-BR" sz="2800" dirty="0">
                <a:latin typeface="+mj-lt"/>
              </a:rPr>
              <a:t>, mas palavra é transformada em seu lema.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“tiver”, “tenho” → “ter”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</a:t>
            </a:r>
            <a:r>
              <a:rPr lang="pt-BR" sz="2800" i="1" dirty="0" err="1">
                <a:latin typeface="+mj-lt"/>
              </a:rPr>
              <a:t>stopwords</a:t>
            </a:r>
            <a:r>
              <a:rPr lang="pt-BR" sz="2800" dirty="0">
                <a:latin typeface="+mj-lt"/>
              </a:rPr>
              <a:t>: Remoção de “palavras de parada”, que muitas vezes não são tão importantes para a construção do modelo. </a:t>
            </a:r>
            <a:r>
              <a:rPr lang="pt-BR" sz="2800" dirty="0" err="1">
                <a:latin typeface="+mj-lt"/>
              </a:rPr>
              <a:t>Ex</a:t>
            </a:r>
            <a:r>
              <a:rPr lang="pt-BR" sz="2800" dirty="0">
                <a:latin typeface="+mj-lt"/>
              </a:rPr>
              <a:t>: “a”, “de”, “o”, “da”, “que”, “e” e “do”</a:t>
            </a:r>
          </a:p>
        </p:txBody>
      </p:sp>
    </p:spTree>
    <p:extLst>
      <p:ext uri="{BB962C8B-B14F-4D97-AF65-F5344CB8AC3E}">
        <p14:creationId xmlns:p14="http://schemas.microsoft.com/office/powerpoint/2010/main" val="3774491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Representação Vetorial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texto deve ser transformado em números para que este seja lido por um computador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Bag-</a:t>
            </a:r>
            <a:r>
              <a:rPr lang="pt-BR" sz="2800" dirty="0" err="1">
                <a:latin typeface="+mj-lt"/>
              </a:rPr>
              <a:t>of</a:t>
            </a:r>
            <a:r>
              <a:rPr lang="pt-BR" sz="2800" dirty="0">
                <a:latin typeface="+mj-lt"/>
              </a:rPr>
              <a:t>-</a:t>
            </a:r>
            <a:r>
              <a:rPr lang="pt-BR" sz="2800" dirty="0" err="1">
                <a:latin typeface="+mj-lt"/>
              </a:rPr>
              <a:t>Wods</a:t>
            </a:r>
            <a:r>
              <a:rPr lang="pt-BR" sz="2800" dirty="0">
                <a:latin typeface="+mj-lt"/>
              </a:rPr>
              <a:t> (BOW) é uma das formas mais simples de fazer isso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5F43F2-D6FF-41A7-8B3E-A813DA3F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282" y="3800785"/>
            <a:ext cx="11366994" cy="258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27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Justificativa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25866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Crescente número de investidores na B3 pode indicar uma maior preocupação da população brasileira acerca da busca por fontes alternativas de renda [18]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Estudos associados a I.A., Aprendizado de Máquina e PLN continuam emergindo e auxiliando o meio profissional, inclusive o mercado financeiro [19]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Através destes dois fatores, contribuir para a difusão desses estudos associados a um interesse da população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Contribuir para uma possível instauração de uma cultura de economia e independência financeira</a:t>
            </a:r>
          </a:p>
        </p:txBody>
      </p:sp>
    </p:spTree>
    <p:extLst>
      <p:ext uri="{BB962C8B-B14F-4D97-AF65-F5344CB8AC3E}">
        <p14:creationId xmlns:p14="http://schemas.microsoft.com/office/powerpoint/2010/main" val="5713119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Representação Vetorial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0C7986B8-A11B-4C78-8E85-3FFA67C3536C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3889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BOW apresenta alguns problemas como a perda da ordem das palavras e a alta dimensão da representação vetorial para textos grandes.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Uma alternativa é o </a:t>
            </a:r>
            <a:r>
              <a:rPr lang="pt-BR" sz="2800" i="1" dirty="0">
                <a:latin typeface="+mj-lt"/>
              </a:rPr>
              <a:t>Word2Vec</a:t>
            </a:r>
            <a:r>
              <a:rPr lang="pt-BR" sz="2800" dirty="0">
                <a:latin typeface="+mj-lt"/>
              </a:rPr>
              <a:t>, um conjunto de técnicas para transformação de texto em representação vetoriais chamadas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, onde é possível identificar a proximidade entre as palavras de forma semântica.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 criação de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é normalmente feito a partir de redes neurais recorrentes.</a:t>
            </a:r>
          </a:p>
        </p:txBody>
      </p:sp>
    </p:spTree>
    <p:extLst>
      <p:ext uri="{BB962C8B-B14F-4D97-AF65-F5344CB8AC3E}">
        <p14:creationId xmlns:p14="http://schemas.microsoft.com/office/powerpoint/2010/main" val="602624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</a:t>
            </a:r>
            <a:r>
              <a:rPr lang="pt-BR" sz="4100" i="1" dirty="0"/>
              <a:t>Word2Vec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0C021E21-77A4-4DD8-A02A-E05F96D7B4F0}"/>
              </a:ext>
            </a:extLst>
          </p:cNvPr>
          <p:cNvSpPr txBox="1">
            <a:spLocks/>
          </p:cNvSpPr>
          <p:nvPr/>
        </p:nvSpPr>
        <p:spPr>
          <a:xfrm>
            <a:off x="656330" y="61213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Ilustração de representação de um </a:t>
            </a:r>
            <a:r>
              <a:rPr lang="pt-BR" sz="2800" i="1" dirty="0" err="1">
                <a:latin typeface="+mj-lt"/>
              </a:rPr>
              <a:t>embedding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dirty="0">
                <a:latin typeface="+mj-lt"/>
              </a:rPr>
              <a:t>[11]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1A335F-7EDC-46B1-B98F-2F3B6472D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968" y="2179264"/>
            <a:ext cx="7386064" cy="3617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0335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7E4C0E-6B30-422F-88F9-A5FFA438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443" y="3053316"/>
            <a:ext cx="5817472" cy="348094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PLN – </a:t>
            </a:r>
            <a:r>
              <a:rPr lang="pt-BR" sz="4100" i="1" dirty="0"/>
              <a:t>Word2Vec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578BA592-8163-4205-94A5-A51BE9D87B52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941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 </a:t>
            </a:r>
            <a:r>
              <a:rPr lang="pt-BR" sz="2800" i="1" dirty="0">
                <a:latin typeface="+mj-lt"/>
              </a:rPr>
              <a:t>Word2Vec </a:t>
            </a:r>
            <a:r>
              <a:rPr lang="pt-BR" sz="2800" dirty="0">
                <a:latin typeface="+mj-lt"/>
              </a:rPr>
              <a:t>foi introduzido a partir de duas diferentes arquiteturas: o CBOW (</a:t>
            </a:r>
            <a:r>
              <a:rPr lang="pt-BR" sz="2800" i="1" dirty="0" err="1">
                <a:latin typeface="+mj-lt"/>
              </a:rPr>
              <a:t>Continuous</a:t>
            </a:r>
            <a:r>
              <a:rPr lang="pt-BR" sz="2800" i="1" dirty="0">
                <a:latin typeface="+mj-lt"/>
              </a:rPr>
              <a:t> Bag-</a:t>
            </a:r>
            <a:r>
              <a:rPr lang="pt-BR" sz="2800" i="1" dirty="0" err="1">
                <a:latin typeface="+mj-lt"/>
              </a:rPr>
              <a:t>of</a:t>
            </a:r>
            <a:r>
              <a:rPr lang="pt-BR" sz="2800" i="1" dirty="0">
                <a:latin typeface="+mj-lt"/>
              </a:rPr>
              <a:t>-</a:t>
            </a:r>
            <a:r>
              <a:rPr lang="pt-BR" sz="2800" i="1" dirty="0" err="1">
                <a:latin typeface="+mj-lt"/>
              </a:rPr>
              <a:t>Words</a:t>
            </a:r>
            <a:r>
              <a:rPr lang="pt-BR" sz="2800" dirty="0">
                <a:latin typeface="+mj-lt"/>
              </a:rPr>
              <a:t>) e </a:t>
            </a:r>
            <a:r>
              <a:rPr lang="pt-BR" sz="2800" dirty="0" err="1">
                <a:latin typeface="+mj-lt"/>
              </a:rPr>
              <a:t>Skip</a:t>
            </a:r>
            <a:r>
              <a:rPr lang="pt-BR" sz="2800" dirty="0">
                <a:latin typeface="+mj-lt"/>
              </a:rPr>
              <a:t>-gram.</a:t>
            </a:r>
            <a:endParaRPr lang="pt-BR" sz="28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43884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0"/>
            <a:ext cx="10950359" cy="4324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Framework para modelagem de PLN baseado em conceitos de </a:t>
            </a:r>
            <a:r>
              <a:rPr lang="pt-BR" sz="2800" i="1" dirty="0" err="1">
                <a:latin typeface="+mj-lt"/>
              </a:rPr>
              <a:t>Deep</a:t>
            </a:r>
            <a:r>
              <a:rPr lang="pt-BR" sz="2800" i="1" dirty="0">
                <a:latin typeface="+mj-lt"/>
              </a:rPr>
              <a:t> Learning</a:t>
            </a:r>
            <a:r>
              <a:rPr lang="pt-BR" sz="2800" dirty="0">
                <a:latin typeface="+mj-lt"/>
              </a:rPr>
              <a:t> e </a:t>
            </a:r>
            <a:r>
              <a:rPr lang="pt-BR" sz="2800" dirty="0" err="1">
                <a:latin typeface="+mj-lt"/>
              </a:rPr>
              <a:t>PyTorch</a:t>
            </a:r>
            <a:r>
              <a:rPr lang="pt-BR" sz="2800" dirty="0">
                <a:latin typeface="+mj-lt"/>
              </a:rPr>
              <a:t> (biblioteca para Aprendizado de Máquina)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Baixo nível de abstração, uso simples, rápida prototipação, servindo modelos preditivos no formato </a:t>
            </a:r>
            <a:r>
              <a:rPr lang="pt-BR" sz="2800" i="1" dirty="0">
                <a:latin typeface="+mj-lt"/>
              </a:rPr>
              <a:t>caffe2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Possibilita o uso das arquiteturas </a:t>
            </a:r>
            <a:r>
              <a:rPr lang="pt-BR" sz="2800" dirty="0" err="1">
                <a:latin typeface="+mj-lt"/>
              </a:rPr>
              <a:t>BiLSTM</a:t>
            </a:r>
            <a:r>
              <a:rPr lang="pt-BR" sz="2800" dirty="0">
                <a:latin typeface="+mj-lt"/>
              </a:rPr>
              <a:t> e CNN e de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pré</a:t>
            </a:r>
            <a:r>
              <a:rPr lang="pt-BR" sz="2800" dirty="0">
                <a:latin typeface="+mj-lt"/>
              </a:rPr>
              <a:t>-treinados ou nativos (treinados a partir dos dados de treino) como representação textual.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Possibilidade de utilizar o processamento da GPU através de CUDA.</a:t>
            </a:r>
          </a:p>
        </p:txBody>
      </p:sp>
    </p:spTree>
    <p:extLst>
      <p:ext uri="{BB962C8B-B14F-4D97-AF65-F5344CB8AC3E}">
        <p14:creationId xmlns:p14="http://schemas.microsoft.com/office/powerpoint/2010/main" val="1360031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95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Integração com o </a:t>
            </a:r>
            <a:r>
              <a:rPr lang="pt-BR" sz="2800" dirty="0" err="1">
                <a:latin typeface="+mj-lt"/>
              </a:rPr>
              <a:t>TensorBoard</a:t>
            </a:r>
            <a:r>
              <a:rPr lang="pt-BR" sz="2800" dirty="0">
                <a:latin typeface="+mj-lt"/>
              </a:rPr>
              <a:t> para visualizar métricas de desempenho ao longo das </a:t>
            </a:r>
            <a:r>
              <a:rPr lang="pt-BR" sz="2800" i="1" dirty="0" err="1">
                <a:latin typeface="+mj-lt"/>
              </a:rPr>
              <a:t>epochs</a:t>
            </a:r>
            <a:endParaRPr lang="pt-BR" sz="2800" i="1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3B6CF0-909B-4E9B-A254-E03E8D4A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84" y="2947387"/>
            <a:ext cx="9081856" cy="3669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8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950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Configuração é feita a partir de um arquivo JSON que aponta para a localização do conjunto de dados de teste/treino (arquivo CSV ou TSV).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3647E9-39A8-41C5-A72F-120FA511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0" y="3062195"/>
            <a:ext cx="3128610" cy="3439889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40999300-3D88-4B3F-B6BF-D1B0AAF7A2F9}"/>
              </a:ext>
            </a:extLst>
          </p:cNvPr>
          <p:cNvSpPr/>
          <p:nvPr/>
        </p:nvSpPr>
        <p:spPr>
          <a:xfrm>
            <a:off x="5069150" y="4527612"/>
            <a:ext cx="1633491" cy="46163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955C69-43C2-4B4A-A550-8B8AE068B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064" y="4436154"/>
            <a:ext cx="4350475" cy="55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148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3994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Inicialmente, foi pensado em criar modelos para auxiliar operações de </a:t>
            </a:r>
            <a:r>
              <a:rPr lang="pt-BR" sz="2800" i="1" dirty="0">
                <a:latin typeface="+mj-lt"/>
              </a:rPr>
              <a:t>Day Trade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Ausência de conjunto de dados em Português do Brasil contendo a informação de hora do lançamento da notícia fez com que o foco fosse alterado para </a:t>
            </a:r>
            <a:r>
              <a:rPr lang="pt-BR" sz="2800" i="1" dirty="0">
                <a:latin typeface="+mj-lt"/>
              </a:rPr>
              <a:t>Swing Trade</a:t>
            </a:r>
          </a:p>
          <a:p>
            <a:pPr marL="457200" indent="-457200" algn="l">
              <a:buFontTx/>
              <a:buChar char="-"/>
            </a:pPr>
            <a:r>
              <a:rPr lang="pt-BR" sz="2800" i="1" dirty="0">
                <a:latin typeface="+mj-lt"/>
              </a:rPr>
              <a:t>Feeds</a:t>
            </a:r>
            <a:r>
              <a:rPr lang="pt-BR" sz="2800" dirty="0">
                <a:latin typeface="+mj-lt"/>
              </a:rPr>
              <a:t> RSS de sites como </a:t>
            </a:r>
            <a:r>
              <a:rPr lang="pt-BR" sz="2800" dirty="0" err="1">
                <a:latin typeface="+mj-lt"/>
              </a:rPr>
              <a:t>InfoMoney</a:t>
            </a:r>
            <a:r>
              <a:rPr lang="pt-BR" sz="2800" dirty="0">
                <a:latin typeface="+mj-lt"/>
              </a:rPr>
              <a:t> disponibilizavam pouco conteúdo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Alternativas como a versão gratuita da API do Twitter[41] e o desenvolvimento de um </a:t>
            </a:r>
            <a:r>
              <a:rPr lang="pt-BR" sz="2800" i="1" dirty="0">
                <a:latin typeface="+mj-lt"/>
              </a:rPr>
              <a:t>Web </a:t>
            </a:r>
            <a:r>
              <a:rPr lang="pt-BR" sz="2800" i="1" dirty="0" err="1">
                <a:latin typeface="+mj-lt"/>
              </a:rPr>
              <a:t>Crawler</a:t>
            </a:r>
            <a:r>
              <a:rPr lang="pt-BR" sz="2800" dirty="0">
                <a:latin typeface="+mj-lt"/>
              </a:rPr>
              <a:t> para obter notícias se mostraram custosas</a:t>
            </a:r>
          </a:p>
        </p:txBody>
      </p:sp>
    </p:spTree>
    <p:extLst>
      <p:ext uri="{BB962C8B-B14F-4D97-AF65-F5344CB8AC3E}">
        <p14:creationId xmlns:p14="http://schemas.microsoft.com/office/powerpoint/2010/main" val="9571313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1207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Utilização de um </a:t>
            </a:r>
            <a:r>
              <a:rPr lang="pt-BR" sz="2800" i="1" dirty="0" err="1">
                <a:latin typeface="+mj-lt"/>
              </a:rPr>
              <a:t>dataset</a:t>
            </a:r>
            <a:r>
              <a:rPr lang="pt-BR" sz="2800" dirty="0">
                <a:latin typeface="+mj-lt"/>
              </a:rPr>
              <a:t> de notícias da Folha de S. Paulo com a informação de data obtido no </a:t>
            </a:r>
            <a:r>
              <a:rPr lang="pt-BR" sz="2800" dirty="0" err="1">
                <a:latin typeface="+mj-lt"/>
              </a:rPr>
              <a:t>Kaggle</a:t>
            </a:r>
            <a:r>
              <a:rPr lang="pt-BR" sz="2800" dirty="0">
                <a:latin typeface="+mj-lt"/>
              </a:rPr>
              <a:t>[42].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8874DB-C868-4593-A00D-F2E671A87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806" y="3204839"/>
            <a:ext cx="8618552" cy="3080073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F228ACA-FB17-497F-BCD3-606DF3C27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23" y="4335300"/>
            <a:ext cx="228600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93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de Notícias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1207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167.053 Notícias entre Jan/2015 e Set/2017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89D37EE-1F65-41B9-98C0-76B3F05CE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445" y="2675166"/>
            <a:ext cx="5943109" cy="372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6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Notícias – Pré-processamento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Filtrar notícias com a categoria “mercado”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Número total de notícias/artigos diminuiu para 20.270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Repositório do NILC (Núcleo Interinstitucional de Linguística Computacional) estava fora do ar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 a falta de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pré</a:t>
            </a:r>
            <a:r>
              <a:rPr lang="pt-BR" sz="2800" dirty="0">
                <a:latin typeface="+mj-lt"/>
              </a:rPr>
              <a:t>-treinados em </a:t>
            </a:r>
            <a:r>
              <a:rPr lang="pt-BR" sz="2800" dirty="0" err="1">
                <a:latin typeface="+mj-lt"/>
              </a:rPr>
              <a:t>pt</a:t>
            </a:r>
            <a:r>
              <a:rPr lang="pt-BR" sz="2800" dirty="0">
                <a:latin typeface="+mj-lt"/>
              </a:rPr>
              <a:t>-BR, decidiu-se aplicar pré-processamento de sintaxe para facilitar a criação do </a:t>
            </a:r>
            <a:r>
              <a:rPr lang="pt-BR" sz="2800" i="1" dirty="0" err="1">
                <a:latin typeface="+mj-lt"/>
              </a:rPr>
              <a:t>embedding</a:t>
            </a:r>
            <a:r>
              <a:rPr lang="pt-BR" sz="2800" dirty="0">
                <a:latin typeface="+mj-lt"/>
              </a:rPr>
              <a:t> nativo do </a:t>
            </a:r>
            <a:r>
              <a:rPr lang="pt-BR" sz="2800" dirty="0" err="1">
                <a:latin typeface="+mj-lt"/>
              </a:rPr>
              <a:t>PyText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Manipulação de dados e pré-processamento foi feito utilizando a linguagem Python na IDE </a:t>
            </a:r>
            <a:r>
              <a:rPr lang="pt-BR" sz="2800" dirty="0" err="1">
                <a:latin typeface="+mj-lt"/>
              </a:rPr>
              <a:t>Spyder</a:t>
            </a:r>
            <a:r>
              <a:rPr lang="pt-BR" sz="2800" dirty="0">
                <a:latin typeface="+mj-lt"/>
              </a:rPr>
              <a:t> (instalado pela plataforma Anaconda) utilizando bibliotecas como pandas, </a:t>
            </a:r>
            <a:r>
              <a:rPr lang="pt-BR" sz="2800" dirty="0" err="1">
                <a:latin typeface="+mj-lt"/>
              </a:rPr>
              <a:t>numpy</a:t>
            </a:r>
            <a:r>
              <a:rPr lang="pt-BR" sz="2800" dirty="0">
                <a:latin typeface="+mj-lt"/>
              </a:rPr>
              <a:t>, </a:t>
            </a:r>
            <a:r>
              <a:rPr lang="pt-BR" sz="2800" dirty="0" err="1">
                <a:latin typeface="+mj-lt"/>
              </a:rPr>
              <a:t>csv</a:t>
            </a:r>
            <a:r>
              <a:rPr lang="pt-BR" sz="2800" dirty="0">
                <a:latin typeface="+mj-lt"/>
              </a:rPr>
              <a:t>, </a:t>
            </a:r>
            <a:r>
              <a:rPr lang="pt-BR" sz="2800" dirty="0" err="1">
                <a:latin typeface="+mj-lt"/>
              </a:rPr>
              <a:t>nltk</a:t>
            </a:r>
            <a:r>
              <a:rPr lang="pt-BR" sz="2800" dirty="0">
                <a:latin typeface="+mj-lt"/>
              </a:rPr>
              <a:t> e </a:t>
            </a:r>
            <a:r>
              <a:rPr lang="pt-BR" sz="2800" dirty="0" err="1">
                <a:latin typeface="+mj-lt"/>
              </a:rPr>
              <a:t>re</a:t>
            </a:r>
            <a:r>
              <a:rPr lang="pt-BR" sz="2800" dirty="0">
                <a:latin typeface="+mj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63498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Objetivos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076792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Criar e analisar modelos preditivos associados ao mercado financeiro através do </a:t>
            </a:r>
            <a:r>
              <a:rPr lang="pt-BR" sz="2800" i="1" dirty="0">
                <a:latin typeface="+mj-lt"/>
              </a:rPr>
              <a:t>framework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e com isso apresentar: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 busca por dados de notícias e do histórico de preços de ações da B3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O pré-processamento dos dados obtidos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 lógica utilizada para a agregação destes dados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As possíveis configurações do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para que se obtenha uma performance razoável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dos modelos encontrados</a:t>
            </a:r>
          </a:p>
        </p:txBody>
      </p:sp>
    </p:spTree>
    <p:extLst>
      <p:ext uri="{BB962C8B-B14F-4D97-AF65-F5344CB8AC3E}">
        <p14:creationId xmlns:p14="http://schemas.microsoft.com/office/powerpoint/2010/main" val="16361387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Notícias – Pré-processamento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34725"/>
            <a:ext cx="10950359" cy="481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Normalização para letras minúsculas, para evitar redundâncias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</a:t>
            </a:r>
            <a:r>
              <a:rPr lang="pt-BR" sz="2800" i="1" dirty="0" err="1">
                <a:latin typeface="+mj-lt"/>
              </a:rPr>
              <a:t>stopwords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Stemização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Remoção/substituição de caracteres especiais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Lematização foi levado em conta, mas a biblioteca </a:t>
            </a:r>
            <a:r>
              <a:rPr lang="pt-BR" sz="2800" dirty="0" err="1">
                <a:latin typeface="+mj-lt"/>
              </a:rPr>
              <a:t>nltk</a:t>
            </a:r>
            <a:r>
              <a:rPr lang="pt-BR" sz="2800" dirty="0">
                <a:latin typeface="+mj-lt"/>
              </a:rPr>
              <a:t> não tinha suporte da técnica para </a:t>
            </a:r>
            <a:r>
              <a:rPr lang="pt-BR" sz="2800" dirty="0" err="1">
                <a:latin typeface="+mj-lt"/>
              </a:rPr>
              <a:t>pt</a:t>
            </a:r>
            <a:r>
              <a:rPr lang="pt-BR" sz="2800" dirty="0">
                <a:latin typeface="+mj-lt"/>
              </a:rPr>
              <a:t>-BR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colunas desnecessárias, restando apenas: corpo da notícia e data de lançamento da notícia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Foram feitos testes utilizando apenas o título da notícia, estes demonstraram uma baixa taxa de aprendizagem</a:t>
            </a:r>
          </a:p>
        </p:txBody>
      </p:sp>
    </p:spTree>
    <p:extLst>
      <p:ext uri="{BB962C8B-B14F-4D97-AF65-F5344CB8AC3E}">
        <p14:creationId xmlns:p14="http://schemas.microsoft.com/office/powerpoint/2010/main" val="35735335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Notícias – Pré-processamento</a:t>
            </a:r>
            <a:endParaRPr lang="pt-BR" sz="41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1180941-9FD0-46FB-AC16-EB9F0D984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851" y="1882063"/>
            <a:ext cx="5164122" cy="4181744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8026C2B7-00CF-4810-92A5-8199A3C0B2A6}"/>
              </a:ext>
            </a:extLst>
          </p:cNvPr>
          <p:cNvSpPr txBox="1">
            <a:spLocks/>
          </p:cNvSpPr>
          <p:nvPr/>
        </p:nvSpPr>
        <p:spPr>
          <a:xfrm>
            <a:off x="656330" y="61213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sz="2800" dirty="0">
              <a:latin typeface="+mj-lt"/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C79E15D6-9897-4A4A-81C6-D72DE380A265}"/>
              </a:ext>
            </a:extLst>
          </p:cNvPr>
          <p:cNvSpPr txBox="1">
            <a:spLocks/>
          </p:cNvSpPr>
          <p:nvPr/>
        </p:nvSpPr>
        <p:spPr>
          <a:xfrm>
            <a:off x="808730" y="62737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Conjunto de dados de notícias após o tratamento.</a:t>
            </a:r>
          </a:p>
        </p:txBody>
      </p:sp>
    </p:spTree>
    <p:extLst>
      <p:ext uri="{BB962C8B-B14F-4D97-AF65-F5344CB8AC3E}">
        <p14:creationId xmlns:p14="http://schemas.microsoft.com/office/powerpoint/2010/main" val="9173262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da B3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Pode ser obtido no próprio site da B3[43]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Por comodidade, também foi usado um </a:t>
            </a:r>
            <a:r>
              <a:rPr lang="pt-BR" sz="2800" i="1" dirty="0" err="1">
                <a:latin typeface="+mj-lt"/>
              </a:rPr>
              <a:t>dataset</a:t>
            </a:r>
            <a:r>
              <a:rPr lang="pt-BR" sz="2800" dirty="0">
                <a:latin typeface="+mj-lt"/>
              </a:rPr>
              <a:t> do </a:t>
            </a:r>
            <a:r>
              <a:rPr lang="pt-BR" sz="2800" dirty="0" err="1">
                <a:latin typeface="+mj-lt"/>
              </a:rPr>
              <a:t>Kaggle</a:t>
            </a:r>
            <a:r>
              <a:rPr lang="pt-BR" sz="2800" dirty="0">
                <a:latin typeface="+mj-lt"/>
              </a:rPr>
              <a:t>[44], construído a partir dos dados da B3 mas já convertido para o formato CSV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B2B98F2-2760-4728-9159-EF8D46468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072" y="3802548"/>
            <a:ext cx="10242213" cy="27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5140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Conjunto de Dados da B3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Preços de abertura e de fechamento diários entre Jan/2000 e Mai/2018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9E22DAF-8884-4B8B-BB53-D97CF41F2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473" y="2561896"/>
            <a:ext cx="8903054" cy="391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00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B3 – Pré-processamento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3CA296FA-D92B-4042-A53C-3AE62993DFB3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657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Extrair somente dados na janela de tempo das notícias (Jan/2015 e Set/2017) + 5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Extrair somente dados dos 5 ativos mais significativos do </a:t>
            </a: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 (Itaú, Petrobras, </a:t>
            </a:r>
            <a:r>
              <a:rPr lang="pt-BR" sz="2800" dirty="0" err="1">
                <a:latin typeface="+mj-lt"/>
              </a:rPr>
              <a:t>Brasdesco</a:t>
            </a:r>
            <a:r>
              <a:rPr lang="pt-BR" sz="2800" dirty="0">
                <a:latin typeface="+mj-lt"/>
              </a:rPr>
              <a:t>, Vale e Ambev)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Normalização dos nomes das colunas para minúsculo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Remoção de colunas desnecessárias, restando apenas: data da cotação, código do ativo e preço de fechamento</a:t>
            </a:r>
          </a:p>
        </p:txBody>
      </p:sp>
    </p:spTree>
    <p:extLst>
      <p:ext uri="{BB962C8B-B14F-4D97-AF65-F5344CB8AC3E}">
        <p14:creationId xmlns:p14="http://schemas.microsoft.com/office/powerpoint/2010/main" val="32914188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Obtenção e Tratamento de Dados</a:t>
            </a:r>
            <a:br>
              <a:rPr lang="pt-BR" sz="5400" dirty="0"/>
            </a:br>
            <a:r>
              <a:rPr lang="pt-BR" sz="4100" dirty="0"/>
              <a:t>B3 – Pré-processamento</a:t>
            </a:r>
            <a:endParaRPr lang="pt-BR" sz="4100" i="1" dirty="0"/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93D35398-D5EC-4CB1-BB5A-AAD7A0585226}"/>
              </a:ext>
            </a:extLst>
          </p:cNvPr>
          <p:cNvSpPr txBox="1">
            <a:spLocks/>
          </p:cNvSpPr>
          <p:nvPr/>
        </p:nvSpPr>
        <p:spPr>
          <a:xfrm>
            <a:off x="808730" y="6273795"/>
            <a:ext cx="10879338" cy="532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Conjunto de dados da B3 após o tratamento.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9B861F-D5F3-41B0-969B-2709B97E0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191" y="1978424"/>
            <a:ext cx="4683618" cy="40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06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Estratégia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5732C65-ADDD-4D8B-A308-9106C0878252}"/>
              </a:ext>
            </a:extLst>
          </p:cNvPr>
          <p:cNvSpPr txBox="1">
            <a:spLocks/>
          </p:cNvSpPr>
          <p:nvPr/>
        </p:nvSpPr>
        <p:spPr>
          <a:xfrm>
            <a:off x="635000" y="1996871"/>
            <a:ext cx="10950359" cy="4510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Os </a:t>
            </a:r>
            <a:r>
              <a:rPr lang="pt-BR" sz="2800" i="1" dirty="0" err="1">
                <a:latin typeface="+mj-lt"/>
              </a:rPr>
              <a:t>datasets</a:t>
            </a:r>
            <a:r>
              <a:rPr lang="pt-BR" sz="2800" dirty="0">
                <a:latin typeface="+mj-lt"/>
              </a:rPr>
              <a:t> foram cruzados de forma a obter conjuntos de dados específicos para cada combinação de ativo/período de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Janela mínima de 1 dia e máxima de 5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Como são 5 ativos e 5 períodos, teríamos 25 conjuntos de dados que seriam utilizados para formar 25 modelos preditivos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Em cada conjunto, a notícia seria classificada como: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‘1’: Ocorreu valorização, preço futuro &gt; preço passado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‘0’: O valor se manteve, preço futuro = preço passado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‘-1’: Ocorreu desvalorização, preço futuro &lt; preço passado</a:t>
            </a:r>
          </a:p>
        </p:txBody>
      </p:sp>
    </p:spTree>
    <p:extLst>
      <p:ext uri="{BB962C8B-B14F-4D97-AF65-F5344CB8AC3E}">
        <p14:creationId xmlns:p14="http://schemas.microsoft.com/office/powerpoint/2010/main" val="1454774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Estratégia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A60CA3D-BA4E-4515-A4C4-BC65FDCB8A0A}"/>
              </a:ext>
            </a:extLst>
          </p:cNvPr>
          <p:cNvSpPr txBox="1">
            <a:spLocks/>
          </p:cNvSpPr>
          <p:nvPr/>
        </p:nvSpPr>
        <p:spPr>
          <a:xfrm>
            <a:off x="808730" y="6036822"/>
            <a:ext cx="10879338" cy="81515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Esquema utilizado para definir a valorização dos ativos para cada janela de tempo.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AD918B4-1E7A-453F-9FF7-D76D056C4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23" y="2192888"/>
            <a:ext cx="10395751" cy="340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236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Estratégia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A60CA3D-BA4E-4515-A4C4-BC65FDCB8A0A}"/>
              </a:ext>
            </a:extLst>
          </p:cNvPr>
          <p:cNvSpPr txBox="1">
            <a:spLocks/>
          </p:cNvSpPr>
          <p:nvPr/>
        </p:nvSpPr>
        <p:spPr>
          <a:xfrm>
            <a:off x="808730" y="6312031"/>
            <a:ext cx="10879338" cy="5148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Exemplo de conjunto de dados para AMBEV3/1d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4E3353F-63A7-414A-8E9F-DFE2FD644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1321" y="2068495"/>
            <a:ext cx="6189358" cy="40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839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Balanceamento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D5732C65-ADDD-4D8B-A308-9106C0878252}"/>
              </a:ext>
            </a:extLst>
          </p:cNvPr>
          <p:cNvSpPr txBox="1">
            <a:spLocks/>
          </p:cNvSpPr>
          <p:nvPr/>
        </p:nvSpPr>
        <p:spPr>
          <a:xfrm>
            <a:off x="635000" y="2076773"/>
            <a:ext cx="10950359" cy="4470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Classes ‘1’ e ‘-1’ se mostraram razoavelmente balanceadas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Classe ‘0’ se encontrou em baixíssima quantidade, até mesmo inexistente em alguns conjuntos de dados (ITUB4/2d e ITUB4/3d)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Indica a volatilidade do mercado de ações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Testes foram feitos com </a:t>
            </a:r>
            <a:r>
              <a:rPr lang="pt-BR" sz="2800" i="1" dirty="0" err="1">
                <a:latin typeface="+mj-lt"/>
              </a:rPr>
              <a:t>Undersampling</a:t>
            </a:r>
            <a:r>
              <a:rPr lang="pt-BR" sz="2800" dirty="0">
                <a:latin typeface="+mj-lt"/>
              </a:rPr>
              <a:t> e </a:t>
            </a:r>
            <a:r>
              <a:rPr lang="pt-BR" sz="2800" i="1" dirty="0" err="1">
                <a:latin typeface="+mj-lt"/>
              </a:rPr>
              <a:t>Oversampling</a:t>
            </a:r>
            <a:r>
              <a:rPr lang="pt-BR" sz="2800" dirty="0">
                <a:latin typeface="+mj-lt"/>
              </a:rPr>
              <a:t>, ambos resultaram em um desempenho pior</a:t>
            </a:r>
          </a:p>
        </p:txBody>
      </p:sp>
    </p:spTree>
    <p:extLst>
      <p:ext uri="{BB962C8B-B14F-4D97-AF65-F5344CB8AC3E}">
        <p14:creationId xmlns:p14="http://schemas.microsoft.com/office/powerpoint/2010/main" val="39024758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Introdução</a:t>
            </a:r>
            <a:br>
              <a:rPr lang="pt-BR" sz="5400" dirty="0"/>
            </a:br>
            <a:r>
              <a:rPr lang="pt-BR" sz="4100" dirty="0"/>
              <a:t>Metodologia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8012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Obtenção de notícias e do histórico de preços de ações da B3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Filtrar histórico para obter dados dos 5 ativos mais significativos do </a:t>
            </a:r>
            <a:r>
              <a:rPr lang="pt-BR" sz="2800" dirty="0" err="1">
                <a:latin typeface="+mj-lt"/>
              </a:rPr>
              <a:t>iBovespa</a:t>
            </a:r>
            <a:r>
              <a:rPr lang="pt-BR" sz="2800" dirty="0">
                <a:latin typeface="+mj-lt"/>
              </a:rPr>
              <a:t> na mesma janela de tempo das notícias (com 5 dias a mais)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Pré-processamento e união de dados de forma a obter 5 conjuntos de dados para cada ativo, cada um levando em consideração uma diferente janela de tempo de valorização: de 1 a 5 dias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Testes no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para definir a melhor configuração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Treinamento dos modelos na configuração encontrada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Análise dos modelos finais encontrados</a:t>
            </a:r>
          </a:p>
        </p:txBody>
      </p:sp>
    </p:spTree>
    <p:extLst>
      <p:ext uri="{BB962C8B-B14F-4D97-AF65-F5344CB8AC3E}">
        <p14:creationId xmlns:p14="http://schemas.microsoft.com/office/powerpoint/2010/main" val="146667568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Balanceamento</a:t>
            </a:r>
            <a:endParaRPr lang="pt-BR" sz="4100" i="1" dirty="0"/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8A60CA3D-BA4E-4515-A4C4-BC65FDCB8A0A}"/>
              </a:ext>
            </a:extLst>
          </p:cNvPr>
          <p:cNvSpPr txBox="1">
            <a:spLocks/>
          </p:cNvSpPr>
          <p:nvPr/>
        </p:nvSpPr>
        <p:spPr>
          <a:xfrm>
            <a:off x="808730" y="6356420"/>
            <a:ext cx="10879338" cy="4781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dirty="0">
                <a:latin typeface="+mj-lt"/>
              </a:rPr>
              <a:t>Número de registros de cada classe para cada conjunto.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BEA3BC-26D8-4847-924C-ABD8BF82A2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043" y="1387880"/>
            <a:ext cx="3299913" cy="48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5381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Cruzamento e Conjuntos Finais</a:t>
            </a:r>
            <a:br>
              <a:rPr lang="pt-BR" sz="5400" dirty="0"/>
            </a:br>
            <a:r>
              <a:rPr lang="pt-BR" sz="4100" dirty="0"/>
              <a:t>Balanceamento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 o intuito de verificar o impacto da classe ‘0’ no treinamento, os conjuntos foram duplicados e os registros da classe ‘0’ foram removidos das cópias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Essa análise se mostrou ineficaz pois os registros da classe ‘0’ acabaram sendo removidos também da divisão de teste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Como já existiam dois conjuntos que só possuíam duas classes, o número total de conjuntos foi para 48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Cada conjunto foi dividido entre conjunto de treino e de teste utilizado a proporção de Pareto (80/20)</a:t>
            </a:r>
          </a:p>
        </p:txBody>
      </p:sp>
    </p:spTree>
    <p:extLst>
      <p:ext uri="{BB962C8B-B14F-4D97-AF65-F5344CB8AC3E}">
        <p14:creationId xmlns:p14="http://schemas.microsoft.com/office/powerpoint/2010/main" val="41035578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2388973"/>
            <a:ext cx="10950359" cy="38342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Seriam necessários 48 arquivos de configuração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 não oferece um comando que realize o treino de múltiplos modelos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Resolve-se então criar uma rotina em Python que gerasse um arquivo de configuração para cada conjunto de dados e que executasse o treinamento de cada conjunto de forma sequencial</a:t>
            </a:r>
          </a:p>
        </p:txBody>
      </p:sp>
    </p:spTree>
    <p:extLst>
      <p:ext uri="{BB962C8B-B14F-4D97-AF65-F5344CB8AC3E}">
        <p14:creationId xmlns:p14="http://schemas.microsoft.com/office/powerpoint/2010/main" val="384367703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r>
              <a:rPr lang="pt-BR" sz="4100" dirty="0"/>
              <a:t> – </a:t>
            </a:r>
            <a:r>
              <a:rPr lang="pt-BR" sz="4100" i="1" dirty="0" err="1"/>
              <a:t>epochs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1900703"/>
            <a:ext cx="10950359" cy="1091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Inicialmente definido como 20 </a:t>
            </a:r>
            <a:r>
              <a:rPr lang="pt-BR" sz="2800" i="1" dirty="0" err="1">
                <a:latin typeface="+mj-lt"/>
              </a:rPr>
              <a:t>epochs</a:t>
            </a:r>
            <a:r>
              <a:rPr lang="pt-BR" sz="2800" dirty="0">
                <a:latin typeface="+mj-lt"/>
              </a:rPr>
              <a:t>, porém: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Custo normalmente começava a aumentar a partir da 10ª </a:t>
            </a:r>
            <a:r>
              <a:rPr lang="pt-BR" sz="2800" i="1" dirty="0" err="1">
                <a:latin typeface="+mj-lt"/>
              </a:rPr>
              <a:t>epoch</a:t>
            </a:r>
            <a:endParaRPr lang="pt-BR" sz="2800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62D7AC9-A3AB-489B-A9AE-0B7C5636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338" y="2866888"/>
            <a:ext cx="5091323" cy="386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3920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r>
              <a:rPr lang="pt-BR" sz="4100" dirty="0"/>
              <a:t> – </a:t>
            </a:r>
            <a:r>
              <a:rPr lang="pt-BR" sz="4100" i="1" dirty="0" err="1"/>
              <a:t>epochs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1865191"/>
            <a:ext cx="10950359" cy="1357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Acurácia normalmente se manteve a partir da 10ª </a:t>
            </a:r>
            <a:r>
              <a:rPr lang="pt-BR" sz="2800" i="1" dirty="0" err="1">
                <a:latin typeface="+mj-lt"/>
              </a:rPr>
              <a:t>epoch</a:t>
            </a:r>
            <a:endParaRPr lang="pt-BR" sz="2800" i="1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Partindo de um meio-termo, decidiu-se 15 </a:t>
            </a:r>
            <a:r>
              <a:rPr lang="pt-BR" sz="2800" i="1" dirty="0" err="1">
                <a:latin typeface="+mj-lt"/>
              </a:rPr>
              <a:t>epochs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07FDB7A-39CB-4C15-9055-C8771E77B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13" y="2889615"/>
            <a:ext cx="5102573" cy="386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779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5FC962C-B8C7-47A1-B58D-48FAE88BF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754" y="3048689"/>
            <a:ext cx="4991932" cy="373484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r>
              <a:rPr lang="pt-BR" sz="4100" dirty="0"/>
              <a:t> – Tipo de Rede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1838556"/>
            <a:ext cx="10950359" cy="13574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 realizado com o conjunto ABE3V/1d</a:t>
            </a:r>
            <a:endParaRPr lang="pt-BR" sz="2800" i="1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Rede CNN apresentou uma melhor performance em relação a rede </a:t>
            </a:r>
            <a:r>
              <a:rPr lang="pt-BR" sz="2800" dirty="0" err="1">
                <a:latin typeface="+mj-lt"/>
              </a:rPr>
              <a:t>BiLSTM</a:t>
            </a:r>
            <a:r>
              <a:rPr lang="pt-BR" sz="2800" dirty="0">
                <a:latin typeface="+mj-lt"/>
              </a:rPr>
              <a:t>, tanto em acurácia quanto em tempo de processamento</a:t>
            </a:r>
          </a:p>
        </p:txBody>
      </p:sp>
    </p:spTree>
    <p:extLst>
      <p:ext uri="{BB962C8B-B14F-4D97-AF65-F5344CB8AC3E}">
        <p14:creationId xmlns:p14="http://schemas.microsoft.com/office/powerpoint/2010/main" val="36654024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988D33-9796-4B76-A38E-3EFA19E32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7860" y="2687605"/>
            <a:ext cx="5363177" cy="404578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Testes e Configuração do </a:t>
            </a:r>
            <a:r>
              <a:rPr lang="pt-BR" sz="4100" dirty="0" err="1"/>
              <a:t>PyText</a:t>
            </a:r>
            <a:r>
              <a:rPr lang="pt-BR" sz="4100" dirty="0"/>
              <a:t> – </a:t>
            </a:r>
            <a:r>
              <a:rPr lang="pt-BR" sz="4100" i="1" dirty="0" err="1"/>
              <a:t>Dropout</a:t>
            </a:r>
            <a:endParaRPr lang="pt-BR" sz="4100" i="1" dirty="0"/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id="{D81837CF-84AD-4EB0-9FAC-DACB2B7BADC5}"/>
              </a:ext>
            </a:extLst>
          </p:cNvPr>
          <p:cNvSpPr txBox="1">
            <a:spLocks/>
          </p:cNvSpPr>
          <p:nvPr/>
        </p:nvSpPr>
        <p:spPr>
          <a:xfrm>
            <a:off x="787400" y="1838556"/>
            <a:ext cx="10950359" cy="1357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 de ABE3V/1d com </a:t>
            </a:r>
            <a:r>
              <a:rPr lang="pt-BR" sz="2800" i="1" dirty="0">
                <a:latin typeface="+mj-lt"/>
              </a:rPr>
              <a:t>p</a:t>
            </a:r>
            <a:r>
              <a:rPr lang="pt-BR" sz="2800" dirty="0">
                <a:latin typeface="+mj-lt"/>
              </a:rPr>
              <a:t>=0.2 (vermelho), </a:t>
            </a:r>
            <a:r>
              <a:rPr lang="pt-BR" sz="2800" i="1" dirty="0">
                <a:latin typeface="+mj-lt"/>
              </a:rPr>
              <a:t>p</a:t>
            </a:r>
            <a:r>
              <a:rPr lang="pt-BR" sz="2800" dirty="0">
                <a:latin typeface="+mj-lt"/>
              </a:rPr>
              <a:t>=0.4 (azul escuro), </a:t>
            </a:r>
            <a:r>
              <a:rPr lang="pt-BR" sz="2800" i="1" dirty="0">
                <a:latin typeface="+mj-lt"/>
              </a:rPr>
              <a:t>p</a:t>
            </a:r>
            <a:r>
              <a:rPr lang="pt-BR" sz="2800" dirty="0">
                <a:latin typeface="+mj-lt"/>
              </a:rPr>
              <a:t>=0.6 (azul claro). Escolhido </a:t>
            </a:r>
            <a:r>
              <a:rPr lang="pt-BR" sz="2800" i="1" dirty="0">
                <a:latin typeface="+mj-lt"/>
              </a:rPr>
              <a:t>p</a:t>
            </a:r>
            <a:r>
              <a:rPr lang="pt-BR" sz="2800" dirty="0">
                <a:latin typeface="+mj-lt"/>
              </a:rPr>
              <a:t>=0.4</a:t>
            </a:r>
          </a:p>
        </p:txBody>
      </p:sp>
    </p:spTree>
    <p:extLst>
      <p:ext uri="{BB962C8B-B14F-4D97-AF65-F5344CB8AC3E}">
        <p14:creationId xmlns:p14="http://schemas.microsoft.com/office/powerpoint/2010/main" val="27907943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 err="1"/>
              <a:t>Resultados</a:t>
            </a:r>
            <a:r>
              <a:rPr lang="pt-BR" sz="4100" dirty="0"/>
              <a:t> – Métricas (3 Classes)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C782B5A-799E-43F1-B3DD-FD5B993AC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25" y="2187747"/>
            <a:ext cx="11295973" cy="388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25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 err="1"/>
              <a:t>Resultados</a:t>
            </a:r>
            <a:r>
              <a:rPr lang="pt-BR" sz="4100" dirty="0"/>
              <a:t> – Métricas (3 Classes)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C0ACB2-AFDA-427E-83B7-E9F988234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237" y="2138915"/>
            <a:ext cx="11577884" cy="403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8218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 err="1"/>
              <a:t>Resultados</a:t>
            </a:r>
            <a:r>
              <a:rPr lang="pt-BR" sz="4100" dirty="0"/>
              <a:t> – Métricas (2 Classes)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FDE3B8-90BE-42EA-AF43-C98D08EA2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145" y="2201059"/>
            <a:ext cx="11663533" cy="40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70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Resultado de imagem para petrobras logo">
            <a:extLst>
              <a:ext uri="{FF2B5EF4-FFF2-40B4-BE49-F238E27FC236}">
                <a16:creationId xmlns:a16="http://schemas.microsoft.com/office/drawing/2014/main" id="{4BF7828F-CDD9-487B-9539-C7A4FFBF8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559" y="3502656"/>
            <a:ext cx="25908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8012"/>
            <a:ext cx="10950359" cy="4577263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Bolsa de Valores: Lugar centralizada onde se negociam ações (também chamados de ativos ou papéis)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Ações: Parcelas do capital social de empresas de capital aberto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F73A2A9-6CE5-4D85-9097-AD4764582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501" y="4109065"/>
            <a:ext cx="3823284" cy="171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itau logo">
            <a:extLst>
              <a:ext uri="{FF2B5EF4-FFF2-40B4-BE49-F238E27FC236}">
                <a16:creationId xmlns:a16="http://schemas.microsoft.com/office/drawing/2014/main" id="{8AF30D20-D2A1-4004-B942-99C877D7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224" y="3764132"/>
            <a:ext cx="1239175" cy="123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sultado de imagem para ambev logo">
            <a:extLst>
              <a:ext uri="{FF2B5EF4-FFF2-40B4-BE49-F238E27FC236}">
                <a16:creationId xmlns:a16="http://schemas.microsoft.com/office/drawing/2014/main" id="{5AF53A86-16B8-4BC1-93B6-8EDEB1212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608" y="5101911"/>
            <a:ext cx="2869252" cy="1626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m para vale logo">
            <a:extLst>
              <a:ext uri="{FF2B5EF4-FFF2-40B4-BE49-F238E27FC236}">
                <a16:creationId xmlns:a16="http://schemas.microsoft.com/office/drawing/2014/main" id="{548D364D-6497-472C-8837-DD265ACA2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051" y="5530931"/>
            <a:ext cx="2219056" cy="865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23783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 err="1"/>
              <a:t>Resultados</a:t>
            </a:r>
            <a:r>
              <a:rPr lang="pt-BR" sz="4100" dirty="0"/>
              <a:t> – Métricas (2 Classes)</a:t>
            </a:r>
          </a:p>
        </p:txBody>
      </p:sp>
      <p:sp>
        <p:nvSpPr>
          <p:cNvPr id="6" name="Subtítulo 2">
            <a:extLst>
              <a:ext uri="{FF2B5EF4-FFF2-40B4-BE49-F238E27FC236}">
                <a16:creationId xmlns:a16="http://schemas.microsoft.com/office/drawing/2014/main" id="{702DF546-A214-4953-B6A7-70A427C06C55}"/>
              </a:ext>
            </a:extLst>
          </p:cNvPr>
          <p:cNvSpPr txBox="1">
            <a:spLocks/>
          </p:cNvSpPr>
          <p:nvPr/>
        </p:nvSpPr>
        <p:spPr>
          <a:xfrm>
            <a:off x="635000" y="2201059"/>
            <a:ext cx="10950359" cy="43240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endParaRPr lang="pt-BR" sz="2800" i="1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2B7A93-A08C-4FD3-8C79-C7E83295C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2072090"/>
            <a:ext cx="11585358" cy="405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39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Treinamento e Resultados</a:t>
            </a:r>
            <a:br>
              <a:rPr lang="pt-BR" sz="5400" dirty="0"/>
            </a:br>
            <a:r>
              <a:rPr lang="pt-BR" sz="4100" dirty="0"/>
              <a:t>Análise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27AFB5-4E55-4AF0-AEA5-C338CB74524B}"/>
              </a:ext>
            </a:extLst>
          </p:cNvPr>
          <p:cNvSpPr txBox="1">
            <a:spLocks/>
          </p:cNvSpPr>
          <p:nvPr/>
        </p:nvSpPr>
        <p:spPr>
          <a:xfrm>
            <a:off x="787400" y="1953961"/>
            <a:ext cx="10950359" cy="456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Modelo BBDC4/5d de 2 classes teve melhor acurácia (60,52%) mas foi invalidado pela ausência da classe “0” no conjunto de teste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Modelo BBDC4/4d de 3 classes foi considerado o melhor (60,21% de acurácia)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Modelos de BBDC4 e ITUB4 obtiveram uma maior média de acurácia. Pode indicar que papéis associados a bancos tem uma maior correlação com as notícias gerais do mercado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Modelos de 4 e 5 dias obtiveram maior média de acurácia. Pode indicar que os efeitos de longo prazo de notícias podem ser mais previsíveis</a:t>
            </a:r>
          </a:p>
        </p:txBody>
      </p:sp>
    </p:spTree>
    <p:extLst>
      <p:ext uri="{BB962C8B-B14F-4D97-AF65-F5344CB8AC3E}">
        <p14:creationId xmlns:p14="http://schemas.microsoft.com/office/powerpoint/2010/main" val="1652941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Considerações Finais</a:t>
            </a:r>
            <a:br>
              <a:rPr lang="pt-BR" sz="5400" dirty="0"/>
            </a:br>
            <a:r>
              <a:rPr lang="pt-BR" sz="4100" dirty="0"/>
              <a:t>Conclusão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27AFB5-4E55-4AF0-AEA5-C338CB74524B}"/>
              </a:ext>
            </a:extLst>
          </p:cNvPr>
          <p:cNvSpPr txBox="1">
            <a:spLocks/>
          </p:cNvSpPr>
          <p:nvPr/>
        </p:nvSpPr>
        <p:spPr>
          <a:xfrm>
            <a:off x="787400" y="1971717"/>
            <a:ext cx="10950359" cy="45622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Criação de modelos preditivos financeiros com a facilidade e praticidade do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, apesar da falta de opção para um processamento de conjuntos de dados distintos com a mesma configuração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Acurácia aparentemente baixa, mas dentro dos padrões de modelos preditivos associados ao mercado financeiro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Contribuição para o tema de criação de modelos preditivos que podem auxiliar operações de </a:t>
            </a:r>
            <a:r>
              <a:rPr lang="pt-BR" sz="2800" i="1" dirty="0">
                <a:latin typeface="+mj-lt"/>
              </a:rPr>
              <a:t>Swing Trade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3117022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Considerações Finais</a:t>
            </a:r>
            <a:br>
              <a:rPr lang="pt-BR" sz="5400" dirty="0"/>
            </a:br>
            <a:r>
              <a:rPr lang="pt-BR" sz="4100" dirty="0"/>
              <a:t>Trabalhos Futuros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27AFB5-4E55-4AF0-AEA5-C338CB74524B}"/>
              </a:ext>
            </a:extLst>
          </p:cNvPr>
          <p:cNvSpPr txBox="1">
            <a:spLocks/>
          </p:cNvSpPr>
          <p:nvPr/>
        </p:nvSpPr>
        <p:spPr>
          <a:xfrm>
            <a:off x="787400" y="1953961"/>
            <a:ext cx="10950359" cy="4700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Teste com dados reais de forma progressiva: Aplicação web para obter notícias através de APIs/</a:t>
            </a:r>
            <a:r>
              <a:rPr lang="pt-BR" sz="2800" i="1" dirty="0">
                <a:latin typeface="+mj-lt"/>
              </a:rPr>
              <a:t>web </a:t>
            </a:r>
            <a:r>
              <a:rPr lang="pt-BR" sz="2800" i="1" dirty="0" err="1">
                <a:latin typeface="+mj-lt"/>
              </a:rPr>
              <a:t>crawlers</a:t>
            </a:r>
            <a:r>
              <a:rPr lang="pt-BR" sz="2800" dirty="0">
                <a:latin typeface="+mj-lt"/>
              </a:rPr>
              <a:t> e utilizar estas no modelo </a:t>
            </a:r>
            <a:r>
              <a:rPr lang="pt-BR" sz="2800" i="1" dirty="0">
                <a:latin typeface="+mj-lt"/>
              </a:rPr>
              <a:t>caffe2</a:t>
            </a:r>
            <a:r>
              <a:rPr lang="pt-BR" sz="2800" dirty="0">
                <a:latin typeface="+mj-lt"/>
              </a:rPr>
              <a:t>, salvar informações num banco de dados para análise futura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Aplicação de </a:t>
            </a:r>
            <a:r>
              <a:rPr lang="pt-BR" sz="2800" i="1" dirty="0">
                <a:latin typeface="+mj-lt"/>
              </a:rPr>
              <a:t>ensemble </a:t>
            </a:r>
            <a:r>
              <a:rPr lang="pt-BR" sz="2800" i="1" dirty="0" err="1">
                <a:latin typeface="+mj-lt"/>
              </a:rPr>
              <a:t>learning</a:t>
            </a:r>
            <a:r>
              <a:rPr lang="pt-BR" sz="2800" dirty="0">
                <a:latin typeface="+mj-lt"/>
              </a:rPr>
              <a:t> utilizando os múltiplos modelos encontrados para prever variações no </a:t>
            </a:r>
            <a:r>
              <a:rPr lang="pt-BR" sz="2800" dirty="0" err="1">
                <a:latin typeface="+mj-lt"/>
              </a:rPr>
              <a:t>iBovespa</a:t>
            </a: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Maior exploração das possíveis configurações do </a:t>
            </a:r>
            <a:r>
              <a:rPr lang="pt-BR" sz="2800" dirty="0" err="1">
                <a:latin typeface="+mj-lt"/>
              </a:rPr>
              <a:t>PyText</a:t>
            </a:r>
            <a:r>
              <a:rPr lang="pt-BR" sz="2800" dirty="0">
                <a:latin typeface="+mj-lt"/>
              </a:rPr>
              <a:t>, incluindo utilização de CUDA, </a:t>
            </a:r>
            <a:r>
              <a:rPr lang="pt-BR" sz="2800" i="1" dirty="0" err="1">
                <a:latin typeface="+mj-lt"/>
              </a:rPr>
              <a:t>embeddings</a:t>
            </a:r>
            <a:r>
              <a:rPr lang="pt-BR" sz="2800" dirty="0">
                <a:latin typeface="+mj-lt"/>
              </a:rPr>
              <a:t> </a:t>
            </a:r>
            <a:r>
              <a:rPr lang="pt-BR" sz="2800" dirty="0" err="1">
                <a:latin typeface="+mj-lt"/>
              </a:rPr>
              <a:t>pré</a:t>
            </a:r>
            <a:r>
              <a:rPr lang="pt-BR" sz="2800" dirty="0">
                <a:latin typeface="+mj-lt"/>
              </a:rPr>
              <a:t>-treinados, tamanho de </a:t>
            </a:r>
            <a:r>
              <a:rPr lang="pt-BR" sz="2800" i="1" dirty="0">
                <a:latin typeface="+mj-lt"/>
              </a:rPr>
              <a:t>kernel</a:t>
            </a:r>
            <a:r>
              <a:rPr lang="pt-BR" sz="2800" dirty="0">
                <a:latin typeface="+mj-lt"/>
              </a:rPr>
              <a:t> em redes CNN e experimentação de novas arquiteturas que podem vir nas novas versões</a:t>
            </a: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Uso de ferramentas mais abertas e flexíveis para comparar os resultados obtidos</a:t>
            </a:r>
          </a:p>
        </p:txBody>
      </p:sp>
    </p:spTree>
    <p:extLst>
      <p:ext uri="{BB962C8B-B14F-4D97-AF65-F5344CB8AC3E}">
        <p14:creationId xmlns:p14="http://schemas.microsoft.com/office/powerpoint/2010/main" val="41073279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7" y="461637"/>
            <a:ext cx="11056891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Considerações Finais</a:t>
            </a:r>
            <a:br>
              <a:rPr lang="pt-BR" sz="5400" dirty="0"/>
            </a:br>
            <a:r>
              <a:rPr lang="pt-BR" sz="4100" dirty="0"/>
              <a:t>Trabalhos Futuros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2127AFB5-4E55-4AF0-AEA5-C338CB74524B}"/>
              </a:ext>
            </a:extLst>
          </p:cNvPr>
          <p:cNvSpPr txBox="1">
            <a:spLocks/>
          </p:cNvSpPr>
          <p:nvPr/>
        </p:nvSpPr>
        <p:spPr>
          <a:xfrm>
            <a:off x="787400" y="2788461"/>
            <a:ext cx="10950359" cy="2795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Aplicação de Aprendizado de Máquina Online pode ser interessante para modelos preditivos financeiros associados a notícias</a:t>
            </a:r>
          </a:p>
          <a:p>
            <a:pPr marL="457200" indent="-457200" algn="l">
              <a:buFontTx/>
              <a:buChar char="-"/>
            </a:pP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Possibilidade de fazer com o que o modelo aprenda novos assuntos, palavras e frases que impactam o mercado financeiro como nunca antes</a:t>
            </a:r>
          </a:p>
        </p:txBody>
      </p:sp>
    </p:spTree>
    <p:extLst>
      <p:ext uri="{BB962C8B-B14F-4D97-AF65-F5344CB8AC3E}">
        <p14:creationId xmlns:p14="http://schemas.microsoft.com/office/powerpoint/2010/main" val="36664479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AA4B74B6-9A83-4022-82DE-8482AE37AC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7554" y="2989557"/>
            <a:ext cx="11056891" cy="878886"/>
          </a:xfrm>
        </p:spPr>
        <p:txBody>
          <a:bodyPr>
            <a:normAutofit/>
          </a:bodyPr>
          <a:lstStyle/>
          <a:p>
            <a:r>
              <a:rPr lang="pt-BR" sz="5400" dirty="0"/>
              <a:t>Obrigado!</a:t>
            </a:r>
            <a:endParaRPr lang="pt-BR" sz="4100" dirty="0"/>
          </a:p>
        </p:txBody>
      </p:sp>
    </p:spTree>
    <p:extLst>
      <p:ext uri="{BB962C8B-B14F-4D97-AF65-F5344CB8AC3E}">
        <p14:creationId xmlns:p14="http://schemas.microsoft.com/office/powerpoint/2010/main" val="37002981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[1] LIU, Z., ZHU, H., CHONG, T. Y. </a:t>
            </a:r>
            <a:r>
              <a:rPr lang="pt-BR" sz="2000" dirty="0" err="1">
                <a:latin typeface="+mj-lt"/>
              </a:rPr>
              <a:t>An</a:t>
            </a:r>
            <a:r>
              <a:rPr lang="pt-BR" sz="2000" dirty="0">
                <a:latin typeface="+mj-lt"/>
              </a:rPr>
              <a:t> NLP-PCA </a:t>
            </a:r>
            <a:r>
              <a:rPr lang="pt-BR" sz="2000" dirty="0" err="1">
                <a:latin typeface="+mj-lt"/>
              </a:rPr>
              <a:t>Based</a:t>
            </a:r>
            <a:r>
              <a:rPr lang="pt-BR" sz="2000" dirty="0">
                <a:latin typeface="+mj-lt"/>
              </a:rPr>
              <a:t> Trading </a:t>
            </a:r>
            <a:r>
              <a:rPr lang="pt-BR" sz="2000" dirty="0" err="1">
                <a:latin typeface="+mj-lt"/>
              </a:rPr>
              <a:t>Strategy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Chinese</a:t>
            </a:r>
            <a:r>
              <a:rPr lang="pt-BR" sz="2000" dirty="0">
                <a:latin typeface="+mj-lt"/>
              </a:rPr>
              <a:t> Stock Market, </a:t>
            </a:r>
            <a:r>
              <a:rPr lang="pt-BR" sz="2000" dirty="0" err="1">
                <a:latin typeface="+mj-lt"/>
              </a:rPr>
              <a:t>Advances</a:t>
            </a:r>
            <a:r>
              <a:rPr lang="pt-BR" sz="2000" dirty="0">
                <a:latin typeface="+mj-lt"/>
              </a:rPr>
              <a:t> in Social Science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Education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Humanities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Research</a:t>
            </a:r>
            <a:r>
              <a:rPr lang="pt-BR" sz="2000" dirty="0">
                <a:latin typeface="+mj-lt"/>
              </a:rPr>
              <a:t>, v. 334, n. 2, pp. 8089, jul. 2019.  </a:t>
            </a:r>
          </a:p>
          <a:p>
            <a:pPr algn="l"/>
            <a:r>
              <a:rPr lang="pt-BR" sz="2000" dirty="0">
                <a:latin typeface="+mj-lt"/>
              </a:rPr>
              <a:t>[2] SEDLAK, M. </a:t>
            </a:r>
            <a:r>
              <a:rPr lang="pt-BR" sz="2000" dirty="0" err="1">
                <a:latin typeface="+mj-lt"/>
              </a:rPr>
              <a:t>How</a:t>
            </a:r>
            <a:r>
              <a:rPr lang="pt-BR" sz="2000" dirty="0">
                <a:latin typeface="+mj-lt"/>
              </a:rPr>
              <a:t> Natural </a:t>
            </a:r>
            <a:r>
              <a:rPr lang="pt-BR" sz="2000" dirty="0" err="1">
                <a:latin typeface="+mj-lt"/>
              </a:rPr>
              <a:t>Language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Processing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transforming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the</a:t>
            </a:r>
            <a:r>
              <a:rPr lang="pt-BR" sz="2000" dirty="0">
                <a:latin typeface="+mj-lt"/>
              </a:rPr>
              <a:t> financial </a:t>
            </a:r>
            <a:r>
              <a:rPr lang="pt-BR" sz="2000" dirty="0" err="1">
                <a:latin typeface="+mj-lt"/>
              </a:rPr>
              <a:t>industry</a:t>
            </a:r>
            <a:r>
              <a:rPr lang="pt-BR" sz="2000" dirty="0">
                <a:latin typeface="+mj-lt"/>
              </a:rPr>
              <a:t>. https://www.ibm.com/blogs/watson/2016/06/natural- language-processing-transforming-financial-industry-2/, 2016.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[3] SMITH, D. J. </a:t>
            </a:r>
            <a:r>
              <a:rPr lang="pt-BR" sz="2000" dirty="0" err="1">
                <a:latin typeface="+mj-lt"/>
              </a:rPr>
              <a:t>Ecient-Market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Hypothesis</a:t>
            </a:r>
            <a:r>
              <a:rPr lang="pt-BR" sz="2000" dirty="0">
                <a:latin typeface="+mj-lt"/>
              </a:rPr>
              <a:t> (EMH)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Random-Walk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Theory</a:t>
            </a:r>
            <a:r>
              <a:rPr lang="pt-BR" sz="2000" dirty="0">
                <a:latin typeface="+mj-lt"/>
              </a:rPr>
              <a:t>. https://stockmarketsupertrader.com/theory/efficient- </a:t>
            </a:r>
            <a:r>
              <a:rPr lang="pt-BR" sz="2000" dirty="0" err="1">
                <a:latin typeface="+mj-lt"/>
              </a:rPr>
              <a:t>market-hypothesis-emh-and-random-walk-theory</a:t>
            </a:r>
            <a:r>
              <a:rPr lang="pt-BR" sz="2000" dirty="0">
                <a:latin typeface="+mj-lt"/>
              </a:rPr>
              <a:t>/,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[4] VAZ, A. L. Como lidar com dados desbalanceados em problemas de </a:t>
            </a:r>
            <a:r>
              <a:rPr lang="pt-BR" sz="2000" dirty="0" err="1">
                <a:latin typeface="+mj-lt"/>
              </a:rPr>
              <a:t>classifi</a:t>
            </a:r>
            <a:r>
              <a:rPr lang="pt-BR" sz="2000" dirty="0">
                <a:latin typeface="+mj-lt"/>
              </a:rPr>
              <a:t>- cação. https://medium.com/data-hackers/como-lidar-com-dados- desbalanceados-em-problemas-de-classifica%C3%A7%C3%A3o- 17c4d4357ef9,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[5] OGNJANOVSKI, G. </a:t>
            </a:r>
            <a:r>
              <a:rPr lang="pt-BR" sz="2000" dirty="0" err="1">
                <a:latin typeface="+mj-lt"/>
              </a:rPr>
              <a:t>Everything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you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need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know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about</a:t>
            </a:r>
            <a:r>
              <a:rPr lang="pt-BR" sz="2000" dirty="0">
                <a:latin typeface="+mj-lt"/>
              </a:rPr>
              <a:t> Neural Networks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Backpropagation</a:t>
            </a:r>
            <a:r>
              <a:rPr lang="pt-BR" sz="2000" dirty="0">
                <a:latin typeface="+mj-lt"/>
              </a:rPr>
              <a:t> 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Learning </a:t>
            </a:r>
            <a:r>
              <a:rPr lang="pt-BR" sz="2000" dirty="0" err="1">
                <a:latin typeface="+mj-lt"/>
              </a:rPr>
              <a:t>Easy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Fun</a:t>
            </a:r>
            <a:r>
              <a:rPr lang="pt-BR" sz="2000" dirty="0">
                <a:latin typeface="+mj-lt"/>
              </a:rPr>
              <a:t>. https://towardsdatascience.com/everything-you-need-to-know- </a:t>
            </a:r>
            <a:r>
              <a:rPr lang="pt-BR" sz="2000" dirty="0" err="1">
                <a:latin typeface="+mj-lt"/>
              </a:rPr>
              <a:t>about</a:t>
            </a:r>
            <a:r>
              <a:rPr lang="pt-BR" sz="2000" dirty="0">
                <a:latin typeface="+mj-lt"/>
              </a:rPr>
              <a:t>-neural-networks-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backpropagation-machine-learning</a:t>
            </a:r>
            <a:r>
              <a:rPr lang="pt-BR" sz="2000" dirty="0">
                <a:latin typeface="+mj-lt"/>
              </a:rPr>
              <a:t>- made-easy-e5285bc2be3a, 2019.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1503688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[6] PRATEEK, N. </a:t>
            </a:r>
            <a:r>
              <a:rPr lang="pt-BR" sz="2000" dirty="0" err="1">
                <a:latin typeface="+mj-lt"/>
              </a:rPr>
              <a:t>Statistics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Freaking</a:t>
            </a:r>
            <a:r>
              <a:rPr lang="pt-BR" sz="2000" dirty="0">
                <a:latin typeface="+mj-lt"/>
              </a:rPr>
              <a:t> Hard: WTF </a:t>
            </a:r>
            <a:r>
              <a:rPr lang="pt-BR" sz="2000" dirty="0" err="1">
                <a:latin typeface="+mj-lt"/>
              </a:rPr>
              <a:t>is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Activation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func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tion</a:t>
            </a:r>
            <a:r>
              <a:rPr lang="pt-BR" sz="2000" dirty="0">
                <a:latin typeface="+mj-lt"/>
              </a:rPr>
              <a:t>. https://towardsdatascience.com/statistics-is-freaking- hard-wtf-is-activation-function-df8342cdf292,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[7] DERTAT, A. </a:t>
            </a:r>
            <a:r>
              <a:rPr lang="pt-BR" sz="2000" dirty="0" err="1">
                <a:latin typeface="+mj-lt"/>
              </a:rPr>
              <a:t>Applied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Deep</a:t>
            </a:r>
            <a:r>
              <a:rPr lang="pt-BR" sz="2000" dirty="0">
                <a:latin typeface="+mj-lt"/>
              </a:rPr>
              <a:t> Learning - </a:t>
            </a:r>
            <a:r>
              <a:rPr lang="pt-BR" sz="2000" dirty="0" err="1">
                <a:latin typeface="+mj-lt"/>
              </a:rPr>
              <a:t>Part</a:t>
            </a:r>
            <a:r>
              <a:rPr lang="pt-BR" sz="2000" dirty="0">
                <a:latin typeface="+mj-lt"/>
              </a:rPr>
              <a:t> 4: </a:t>
            </a:r>
            <a:r>
              <a:rPr lang="pt-BR" sz="2000" dirty="0" err="1">
                <a:latin typeface="+mj-lt"/>
              </a:rPr>
              <a:t>Convolutional</a:t>
            </a:r>
            <a:r>
              <a:rPr lang="pt-BR" sz="2000" dirty="0">
                <a:latin typeface="+mj-lt"/>
              </a:rPr>
              <a:t> Neural Networks. https://towardsdatascience.com/applied-deep-learning-part-4- convolutional-neural-networks-584bc134c1e2,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[8] OLAH, C. </a:t>
            </a:r>
            <a:r>
              <a:rPr lang="pt-BR" sz="2000" dirty="0" err="1">
                <a:latin typeface="+mj-lt"/>
              </a:rPr>
              <a:t>Understanding</a:t>
            </a:r>
            <a:r>
              <a:rPr lang="pt-BR" sz="2000" dirty="0">
                <a:latin typeface="+mj-lt"/>
              </a:rPr>
              <a:t> LSTM Networks. http://colah.github.io/ posts/2015-08-Understanding-LSTMs/, 2017. Acessado em </a:t>
            </a:r>
            <a:r>
              <a:rPr lang="pt-BR" sz="2000" dirty="0" err="1">
                <a:latin typeface="+mj-lt"/>
              </a:rPr>
              <a:t>Ja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neiro</a:t>
            </a:r>
            <a:r>
              <a:rPr lang="pt-BR" sz="2000" dirty="0">
                <a:latin typeface="+mj-lt"/>
              </a:rPr>
              <a:t>/2020.  </a:t>
            </a:r>
          </a:p>
          <a:p>
            <a:pPr algn="l"/>
            <a:r>
              <a:rPr lang="pt-BR" sz="2000" dirty="0">
                <a:latin typeface="+mj-lt"/>
              </a:rPr>
              <a:t>[9] DONAHUE, J., HENDRICKS, L. A., ROHRBACH, M., et al. </a:t>
            </a:r>
            <a:r>
              <a:rPr lang="pt-BR" sz="2000" dirty="0" err="1">
                <a:latin typeface="+mj-lt"/>
              </a:rPr>
              <a:t>Long-term</a:t>
            </a:r>
            <a:r>
              <a:rPr lang="pt-BR" sz="2000" dirty="0">
                <a:latin typeface="+mj-lt"/>
              </a:rPr>
              <a:t> Re- </a:t>
            </a:r>
            <a:r>
              <a:rPr lang="pt-BR" sz="2000" dirty="0" err="1">
                <a:latin typeface="+mj-lt"/>
              </a:rPr>
              <a:t>current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Convolutional</a:t>
            </a:r>
            <a:r>
              <a:rPr lang="pt-BR" sz="2000" dirty="0">
                <a:latin typeface="+mj-lt"/>
              </a:rPr>
              <a:t> Networks for Visual </a:t>
            </a:r>
            <a:r>
              <a:rPr lang="pt-BR" sz="2000" dirty="0" err="1">
                <a:latin typeface="+mj-lt"/>
              </a:rPr>
              <a:t>Recognition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Description</a:t>
            </a:r>
            <a:r>
              <a:rPr lang="pt-BR" sz="2000" dirty="0">
                <a:latin typeface="+mj-lt"/>
              </a:rPr>
              <a:t>, jun. 2015.  </a:t>
            </a:r>
          </a:p>
          <a:p>
            <a:pPr algn="l"/>
            <a:r>
              <a:rPr lang="pt-BR" sz="2000" dirty="0">
                <a:latin typeface="+mj-lt"/>
              </a:rPr>
              <a:t>[10] CUI, Z., KE, R., PU, Z., et al. </a:t>
            </a:r>
            <a:r>
              <a:rPr lang="pt-BR" sz="2000" dirty="0" err="1">
                <a:latin typeface="+mj-lt"/>
              </a:rPr>
              <a:t>Stacked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Bidirectional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Unidirectional</a:t>
            </a:r>
            <a:r>
              <a:rPr lang="pt-BR" sz="2000" dirty="0">
                <a:latin typeface="+mj-lt"/>
              </a:rPr>
              <a:t> LSTM 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 Neural Network for Network-</a:t>
            </a:r>
            <a:r>
              <a:rPr lang="pt-BR" sz="2000" dirty="0" err="1">
                <a:latin typeface="+mj-lt"/>
              </a:rPr>
              <a:t>wide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Trac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Speed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Prediction</a:t>
            </a:r>
            <a:r>
              <a:rPr lang="pt-BR" sz="2000" dirty="0">
                <a:latin typeface="+mj-lt"/>
              </a:rPr>
              <a:t>, . </a:t>
            </a:r>
          </a:p>
        </p:txBody>
      </p:sp>
    </p:spTree>
    <p:extLst>
      <p:ext uri="{BB962C8B-B14F-4D97-AF65-F5344CB8AC3E}">
        <p14:creationId xmlns:p14="http://schemas.microsoft.com/office/powerpoint/2010/main" val="23784768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[11] SRIVASTAVA, N., HINTON, G., KRIZHEVSKY, A., et al. </a:t>
            </a:r>
            <a:r>
              <a:rPr lang="pt-BR" sz="2000" dirty="0" err="1">
                <a:latin typeface="+mj-lt"/>
              </a:rPr>
              <a:t>Dropout</a:t>
            </a:r>
            <a:r>
              <a:rPr lang="pt-BR" sz="2000" dirty="0">
                <a:latin typeface="+mj-lt"/>
              </a:rPr>
              <a:t>: A </a:t>
            </a:r>
            <a:r>
              <a:rPr lang="pt-BR" sz="2000" dirty="0" err="1">
                <a:latin typeface="+mj-lt"/>
              </a:rPr>
              <a:t>Simple</a:t>
            </a:r>
            <a:r>
              <a:rPr lang="pt-BR" sz="2000" dirty="0">
                <a:latin typeface="+mj-lt"/>
              </a:rPr>
              <a:t> Way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Prevent</a:t>
            </a:r>
            <a:r>
              <a:rPr lang="pt-BR" sz="2000" dirty="0">
                <a:latin typeface="+mj-lt"/>
              </a:rPr>
              <a:t> Neural Networks </a:t>
            </a:r>
            <a:r>
              <a:rPr lang="pt-BR" sz="2000" dirty="0" err="1">
                <a:latin typeface="+mj-lt"/>
              </a:rPr>
              <a:t>from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Overfitting</a:t>
            </a:r>
            <a:r>
              <a:rPr lang="pt-BR" sz="2000" dirty="0">
                <a:latin typeface="+mj-lt"/>
              </a:rPr>
              <a:t>, 2014.  </a:t>
            </a:r>
          </a:p>
          <a:p>
            <a:pPr algn="l"/>
            <a:r>
              <a:rPr lang="pt-BR" sz="2000" dirty="0">
                <a:latin typeface="+mj-lt"/>
              </a:rPr>
              <a:t>[12] AMEISEN, E. </a:t>
            </a:r>
            <a:r>
              <a:rPr lang="pt-BR" sz="2000" dirty="0" err="1">
                <a:latin typeface="+mj-lt"/>
              </a:rPr>
              <a:t>How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solve 90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NLP </a:t>
            </a:r>
            <a:r>
              <a:rPr lang="pt-BR" sz="2000" dirty="0" err="1">
                <a:latin typeface="+mj-lt"/>
              </a:rPr>
              <a:t>problems</a:t>
            </a:r>
            <a:r>
              <a:rPr lang="pt-BR" sz="2000" dirty="0">
                <a:latin typeface="+mj-lt"/>
              </a:rPr>
              <a:t>: a </a:t>
            </a:r>
            <a:r>
              <a:rPr lang="pt-BR" sz="2000" dirty="0" err="1">
                <a:latin typeface="+mj-lt"/>
              </a:rPr>
              <a:t>step-by-step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guide</a:t>
            </a:r>
            <a:r>
              <a:rPr lang="pt-BR" sz="2000" dirty="0">
                <a:latin typeface="+mj-lt"/>
              </a:rPr>
              <a:t>. https://blog.insightdatascience.com/how-to-solve-90-of-nlp- problems-a-step-by-step-guide-fda605278e4e,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[13] MIKOLOV, T., CHEN, K., CORRADO, G., et al. </a:t>
            </a:r>
            <a:r>
              <a:rPr lang="pt-BR" sz="2000" dirty="0" err="1">
                <a:latin typeface="+mj-lt"/>
              </a:rPr>
              <a:t>Ecient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Estimation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Word </a:t>
            </a:r>
            <a:r>
              <a:rPr lang="pt-BR" sz="2000" dirty="0" err="1">
                <a:latin typeface="+mj-lt"/>
              </a:rPr>
              <a:t>Representations</a:t>
            </a:r>
            <a:r>
              <a:rPr lang="pt-BR" sz="2000" dirty="0">
                <a:latin typeface="+mj-lt"/>
              </a:rPr>
              <a:t> in Vector Space, 2013.  </a:t>
            </a:r>
          </a:p>
          <a:p>
            <a:pPr algn="l"/>
            <a:r>
              <a:rPr lang="pt-BR" sz="2000" dirty="0">
                <a:latin typeface="+mj-lt"/>
              </a:rPr>
              <a:t>[14] GitHub: </a:t>
            </a:r>
            <a:r>
              <a:rPr lang="pt-BR" sz="2000" dirty="0" err="1">
                <a:latin typeface="+mj-lt"/>
              </a:rPr>
              <a:t>facebookresearch</a:t>
            </a:r>
            <a:r>
              <a:rPr lang="pt-BR" sz="2000" dirty="0">
                <a:latin typeface="+mj-lt"/>
              </a:rPr>
              <a:t> / </a:t>
            </a:r>
            <a:r>
              <a:rPr lang="pt-BR" sz="2000" dirty="0" err="1">
                <a:latin typeface="+mj-lt"/>
              </a:rPr>
              <a:t>pytext</a:t>
            </a:r>
            <a:r>
              <a:rPr lang="pt-BR" sz="2000" dirty="0">
                <a:latin typeface="+mj-lt"/>
              </a:rPr>
              <a:t>. https://github.com/ </a:t>
            </a:r>
            <a:r>
              <a:rPr lang="pt-BR" sz="2000" dirty="0" err="1">
                <a:latin typeface="+mj-lt"/>
              </a:rPr>
              <a:t>facebookresearch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pytext</a:t>
            </a:r>
            <a:r>
              <a:rPr lang="pt-BR" sz="2000" dirty="0">
                <a:latin typeface="+mj-lt"/>
              </a:rPr>
              <a:t>, . Acessado em Janeiro/2020.  </a:t>
            </a:r>
          </a:p>
          <a:p>
            <a:pPr algn="l"/>
            <a:r>
              <a:rPr lang="pt-BR" sz="2000" dirty="0">
                <a:latin typeface="+mj-lt"/>
              </a:rPr>
              <a:t>[15] Índice Bovespa (Ibovespa). http://www.bmfbovespa.com.br/pt_br/ produtos/</a:t>
            </a:r>
            <a:r>
              <a:rPr lang="pt-BR" sz="2000" dirty="0" err="1">
                <a:latin typeface="+mj-lt"/>
              </a:rPr>
              <a:t>indices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indices</a:t>
            </a:r>
            <a:r>
              <a:rPr lang="pt-BR" sz="2000" dirty="0">
                <a:latin typeface="+mj-lt"/>
              </a:rPr>
              <a:t>-amplos/</a:t>
            </a:r>
            <a:r>
              <a:rPr lang="pt-BR" sz="2000" dirty="0" err="1">
                <a:latin typeface="+mj-lt"/>
              </a:rPr>
              <a:t>indice-ibovespa-ibovespa</a:t>
            </a:r>
            <a:r>
              <a:rPr lang="pt-BR" sz="2000" dirty="0">
                <a:latin typeface="+mj-lt"/>
              </a:rPr>
              <a:t>- composicao-da-carteira.htm.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429291638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[16] ALY, A., LAKHOTIA, K., ZHAO, S., et al. PYTEXT: A SEAMLESS PATH FROM NLP RESEARCH TO PRODUCTION, dez. 2018.  </a:t>
            </a:r>
          </a:p>
          <a:p>
            <a:pPr algn="l"/>
            <a:r>
              <a:rPr lang="pt-BR" sz="2000" dirty="0">
                <a:latin typeface="+mj-lt"/>
              </a:rPr>
              <a:t>[17] ALVES, V. A. IDENTIFICAÇÃO DE GÊNERO EM LETRAS MUSICAIS UTILIZANDO REDES PROFUNDAS E PYTEXT, jul. 2019.  </a:t>
            </a:r>
          </a:p>
          <a:p>
            <a:pPr algn="l"/>
            <a:r>
              <a:rPr lang="pt-BR" sz="2000" dirty="0">
                <a:latin typeface="+mj-lt"/>
              </a:rPr>
              <a:t>[18] DO PAVINI, A. Cresce número de pessoas físicas como profissionais na Bolsa. https://exame.abril.com.br/seu-dinheiro/cresce-numero- de-pessoas-</a:t>
            </a:r>
            <a:r>
              <a:rPr lang="pt-BR" sz="2000" dirty="0" err="1">
                <a:latin typeface="+mj-lt"/>
              </a:rPr>
              <a:t>fisicas</a:t>
            </a:r>
            <a:r>
              <a:rPr lang="pt-BR" sz="2000" dirty="0">
                <a:latin typeface="+mj-lt"/>
              </a:rPr>
              <a:t>-como-profissionais-na-bolsa/, 2019. Aces- sado em Dezembro/2019.  </a:t>
            </a:r>
          </a:p>
          <a:p>
            <a:pPr algn="l"/>
            <a:r>
              <a:rPr lang="pt-BR" sz="2000" dirty="0">
                <a:latin typeface="+mj-lt"/>
              </a:rPr>
              <a:t>[19] BACHINSKIY, A. The </a:t>
            </a:r>
            <a:r>
              <a:rPr lang="pt-BR" sz="2000" dirty="0" err="1">
                <a:latin typeface="+mj-lt"/>
              </a:rPr>
              <a:t>Growing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Impact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AI in Financial Services: </a:t>
            </a:r>
            <a:r>
              <a:rPr lang="pt-BR" sz="2000" dirty="0" err="1">
                <a:latin typeface="+mj-lt"/>
              </a:rPr>
              <a:t>Six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Examples</a:t>
            </a:r>
            <a:r>
              <a:rPr lang="pt-BR" sz="2000" dirty="0">
                <a:latin typeface="+mj-lt"/>
              </a:rPr>
              <a:t>. https://towardsdatascience.com/the-growing-impact- of-ai-in-financial-services-six-examples-da386c0301b2,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[20] CANTO, L. G. Stock Market </a:t>
            </a:r>
            <a:r>
              <a:rPr lang="pt-BR" sz="2000" dirty="0" err="1">
                <a:latin typeface="+mj-lt"/>
              </a:rPr>
              <a:t>Predictor</a:t>
            </a:r>
            <a:r>
              <a:rPr lang="pt-BR" sz="2000" dirty="0">
                <a:latin typeface="+mj-lt"/>
              </a:rPr>
              <a:t>. https://github.com/lgcanto/ stock-</a:t>
            </a:r>
            <a:r>
              <a:rPr lang="pt-BR" sz="2000" dirty="0" err="1">
                <a:latin typeface="+mj-lt"/>
              </a:rPr>
              <a:t>market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predictor</a:t>
            </a:r>
            <a:r>
              <a:rPr lang="pt-BR" sz="2000" dirty="0">
                <a:latin typeface="+mj-lt"/>
              </a:rPr>
              <a:t>/, 2019.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1978531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clear logo">
            <a:extLst>
              <a:ext uri="{FF2B5EF4-FFF2-40B4-BE49-F238E27FC236}">
                <a16:creationId xmlns:a16="http://schemas.microsoft.com/office/drawing/2014/main" id="{B2474773-9EFC-42A1-AD77-3C534654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599" y="2709867"/>
            <a:ext cx="2521582" cy="2521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1988013"/>
            <a:ext cx="10950359" cy="1776120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Na B3, as ações são negociadas durante o pregão eletrônico através das corretoras, em dias úteis das 10:00 às 17:00</a:t>
            </a:r>
          </a:p>
        </p:txBody>
      </p:sp>
      <p:pic>
        <p:nvPicPr>
          <p:cNvPr id="2054" name="Picture 6" descr="Resultado de imagem para easyinvest logo">
            <a:extLst>
              <a:ext uri="{FF2B5EF4-FFF2-40B4-BE49-F238E27FC236}">
                <a16:creationId xmlns:a16="http://schemas.microsoft.com/office/drawing/2014/main" id="{184D1D1A-6C8A-4AFE-85A2-481E2BD35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264" y="5423707"/>
            <a:ext cx="4356115" cy="817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xp investimentos logo">
            <a:extLst>
              <a:ext uri="{FF2B5EF4-FFF2-40B4-BE49-F238E27FC236}">
                <a16:creationId xmlns:a16="http://schemas.microsoft.com/office/drawing/2014/main" id="{002E09D4-44F2-459F-A716-E2E9D061A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11" y="5337056"/>
            <a:ext cx="4619625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ágora logo">
            <a:extLst>
              <a:ext uri="{FF2B5EF4-FFF2-40B4-BE49-F238E27FC236}">
                <a16:creationId xmlns:a16="http://schemas.microsoft.com/office/drawing/2014/main" id="{1989B4E2-3761-4DD4-8F88-5AC67F5CB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111" y="3454986"/>
            <a:ext cx="3959441" cy="123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37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[21] MOREIRA, M. Fusão entre </a:t>
            </a:r>
            <a:r>
              <a:rPr lang="pt-BR" sz="2000" dirty="0" err="1">
                <a:latin typeface="+mj-lt"/>
              </a:rPr>
              <a:t>BM&amp;FBovespa</a:t>
            </a:r>
            <a:r>
              <a:rPr lang="pt-BR" sz="2000" dirty="0">
                <a:latin typeface="+mj-lt"/>
              </a:rPr>
              <a:t> e </a:t>
            </a:r>
            <a:r>
              <a:rPr lang="pt-BR" sz="2000" dirty="0" err="1">
                <a:latin typeface="+mj-lt"/>
              </a:rPr>
              <a:t>Cetip</a:t>
            </a:r>
            <a:r>
              <a:rPr lang="pt-BR" sz="2000" dirty="0">
                <a:latin typeface="+mj-lt"/>
              </a:rPr>
              <a:t> cria a B3, 5ª maior bolsa de valores do mundo. http://agenciabrasil.ebc.com.br/ economia/noticia/2017-03/</a:t>
            </a:r>
            <a:r>
              <a:rPr lang="pt-BR" sz="2000" dirty="0" err="1">
                <a:latin typeface="+mj-lt"/>
              </a:rPr>
              <a:t>fusao</a:t>
            </a:r>
            <a:r>
              <a:rPr lang="pt-BR" sz="2000" dirty="0">
                <a:latin typeface="+mj-lt"/>
              </a:rPr>
              <a:t>-entre-</a:t>
            </a:r>
            <a:r>
              <a:rPr lang="pt-BR" sz="2000" dirty="0" err="1">
                <a:latin typeface="+mj-lt"/>
              </a:rPr>
              <a:t>bmfbovespa</a:t>
            </a:r>
            <a:r>
              <a:rPr lang="pt-BR" sz="2000" dirty="0">
                <a:latin typeface="+mj-lt"/>
              </a:rPr>
              <a:t>-e-</a:t>
            </a:r>
            <a:r>
              <a:rPr lang="pt-BR" sz="2000" dirty="0" err="1">
                <a:latin typeface="+mj-lt"/>
              </a:rPr>
              <a:t>cetip</a:t>
            </a:r>
            <a:r>
              <a:rPr lang="pt-BR" sz="2000" dirty="0">
                <a:latin typeface="+mj-lt"/>
              </a:rPr>
              <a:t>- cria-b3-5a-maior-bolsa-de-valores-do-mundo,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[22] WAWRZENIAK, D. O Que É Análise Técnica? https://www. bussoladoinvestidor.com.br/o-que-e-analise-</a:t>
            </a:r>
            <a:r>
              <a:rPr lang="pt-BR" sz="2000" dirty="0" err="1">
                <a:latin typeface="+mj-lt"/>
              </a:rPr>
              <a:t>tecnica</a:t>
            </a:r>
            <a:r>
              <a:rPr lang="pt-BR" sz="2000" dirty="0">
                <a:latin typeface="+mj-lt"/>
              </a:rPr>
              <a:t>/,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[23] WAWRZENIAK, D. O Que É Análise Fundamentalista? https://www. bussoladoinvestidor.com.br/o-que-e-analise-fundamentalista/, 2018.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[24] MALKIEL, B. G. </a:t>
            </a:r>
            <a:r>
              <a:rPr lang="pt-BR" sz="2000" dirty="0" err="1">
                <a:latin typeface="+mj-lt"/>
              </a:rPr>
              <a:t>Ecient</a:t>
            </a:r>
            <a:r>
              <a:rPr lang="pt-BR" sz="2000" dirty="0">
                <a:latin typeface="+mj-lt"/>
              </a:rPr>
              <a:t> Market </a:t>
            </a:r>
            <a:r>
              <a:rPr lang="pt-BR" sz="2000" dirty="0" err="1">
                <a:latin typeface="+mj-lt"/>
              </a:rPr>
              <a:t>Hypothesis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Finance</a:t>
            </a:r>
            <a:r>
              <a:rPr lang="pt-BR" sz="2000" dirty="0">
                <a:latin typeface="+mj-lt"/>
              </a:rPr>
              <a:t>, pp. 127134, 1989.  </a:t>
            </a:r>
          </a:p>
          <a:p>
            <a:pPr algn="l"/>
            <a:r>
              <a:rPr lang="pt-BR" sz="2000" dirty="0">
                <a:latin typeface="+mj-lt"/>
              </a:rPr>
              <a:t>[25] Análise Técnica x Análise Fundamentalista. https://www.tororadar. com.br/investimento/analise-</a:t>
            </a:r>
            <a:r>
              <a:rPr lang="pt-BR" sz="2000" dirty="0" err="1">
                <a:latin typeface="+mj-lt"/>
              </a:rPr>
              <a:t>tecnica</a:t>
            </a:r>
            <a:r>
              <a:rPr lang="pt-BR" sz="2000" dirty="0">
                <a:latin typeface="+mj-lt"/>
              </a:rPr>
              <a:t>/analise-</a:t>
            </a:r>
            <a:r>
              <a:rPr lang="pt-BR" sz="2000" dirty="0" err="1">
                <a:latin typeface="+mj-lt"/>
              </a:rPr>
              <a:t>tecnica</a:t>
            </a:r>
            <a:r>
              <a:rPr lang="pt-BR" sz="2000" dirty="0">
                <a:latin typeface="+mj-lt"/>
              </a:rPr>
              <a:t>-x- fundamentalista.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20980859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[26] JORDAN, M. I., MITCHELL, T. M.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learning</a:t>
            </a:r>
            <a:r>
              <a:rPr lang="pt-BR" sz="2000" dirty="0">
                <a:latin typeface="+mj-lt"/>
              </a:rPr>
              <a:t>: </a:t>
            </a:r>
            <a:r>
              <a:rPr lang="pt-BR" sz="2000" dirty="0" err="1">
                <a:latin typeface="+mj-lt"/>
              </a:rPr>
              <a:t>Trends</a:t>
            </a:r>
            <a:r>
              <a:rPr lang="pt-BR" sz="2000" dirty="0">
                <a:latin typeface="+mj-lt"/>
              </a:rPr>
              <a:t>, perspectives,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prospects, Science, v. 349, pp. 8089, jul. 2015.  </a:t>
            </a:r>
          </a:p>
          <a:p>
            <a:pPr algn="l"/>
            <a:r>
              <a:rPr lang="pt-BR" sz="2000" dirty="0">
                <a:latin typeface="+mj-lt"/>
              </a:rPr>
              <a:t>[27] MITCHELL, T. M.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Learning. McGraw Hill, 1997.  </a:t>
            </a:r>
          </a:p>
          <a:p>
            <a:pPr algn="l"/>
            <a:r>
              <a:rPr lang="pt-BR" sz="2000" dirty="0">
                <a:latin typeface="+mj-lt"/>
              </a:rPr>
              <a:t>[28] GULIPALLI, P. The Pareto </a:t>
            </a:r>
            <a:r>
              <a:rPr lang="pt-BR" sz="2000" dirty="0" err="1">
                <a:latin typeface="+mj-lt"/>
              </a:rPr>
              <a:t>Principle</a:t>
            </a:r>
            <a:r>
              <a:rPr lang="pt-BR" sz="2000" dirty="0">
                <a:latin typeface="+mj-lt"/>
              </a:rPr>
              <a:t> for Data </a:t>
            </a:r>
            <a:r>
              <a:rPr lang="pt-BR" sz="2000" dirty="0" err="1">
                <a:latin typeface="+mj-lt"/>
              </a:rPr>
              <a:t>Scientists</a:t>
            </a:r>
            <a:r>
              <a:rPr lang="pt-BR" sz="2000" dirty="0">
                <a:latin typeface="+mj-lt"/>
              </a:rPr>
              <a:t>. https://www. kdnuggets.com/2019/03/pareto-principle-data-scientists.html,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[29] KOHAVI, R. A </a:t>
            </a:r>
            <a:r>
              <a:rPr lang="pt-BR" sz="2000" dirty="0" err="1">
                <a:latin typeface="+mj-lt"/>
              </a:rPr>
              <a:t>Study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CrossValidation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Bootstrap</a:t>
            </a:r>
            <a:r>
              <a:rPr lang="pt-BR" sz="2000" dirty="0">
                <a:latin typeface="+mj-lt"/>
              </a:rPr>
              <a:t> for </a:t>
            </a:r>
            <a:r>
              <a:rPr lang="pt-BR" sz="2000" dirty="0" err="1">
                <a:latin typeface="+mj-lt"/>
              </a:rPr>
              <a:t>Accuracy</a:t>
            </a:r>
            <a:r>
              <a:rPr lang="pt-BR" sz="2000" dirty="0">
                <a:latin typeface="+mj-lt"/>
              </a:rPr>
              <a:t> Estima- </a:t>
            </a:r>
            <a:r>
              <a:rPr lang="pt-BR" sz="2000" dirty="0" err="1">
                <a:latin typeface="+mj-lt"/>
              </a:rPr>
              <a:t>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and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Model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Selection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AInternational</a:t>
            </a:r>
            <a:r>
              <a:rPr lang="pt-BR" sz="2000" dirty="0">
                <a:latin typeface="+mj-lt"/>
              </a:rPr>
              <a:t> joint </a:t>
            </a:r>
            <a:r>
              <a:rPr lang="pt-BR" sz="2000" dirty="0" err="1">
                <a:latin typeface="+mj-lt"/>
              </a:rPr>
              <a:t>Conference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on</a:t>
            </a:r>
            <a:r>
              <a:rPr lang="pt-BR" sz="2000" dirty="0">
                <a:latin typeface="+mj-lt"/>
              </a:rPr>
              <a:t> artificial </a:t>
            </a:r>
            <a:r>
              <a:rPr lang="pt-BR" sz="2000" dirty="0" err="1">
                <a:latin typeface="+mj-lt"/>
              </a:rPr>
              <a:t>intelligence</a:t>
            </a:r>
            <a:r>
              <a:rPr lang="pt-BR" sz="2000" dirty="0">
                <a:latin typeface="+mj-lt"/>
              </a:rPr>
              <a:t>, v. 14, pp. 11371145, 1995.  </a:t>
            </a:r>
          </a:p>
          <a:p>
            <a:pPr algn="l"/>
            <a:r>
              <a:rPr lang="pt-BR" sz="2000" dirty="0">
                <a:latin typeface="+mj-lt"/>
              </a:rPr>
              <a:t>[30] GROVER, P. 5 </a:t>
            </a:r>
            <a:r>
              <a:rPr lang="pt-BR" sz="2000" dirty="0" err="1">
                <a:latin typeface="+mj-lt"/>
              </a:rPr>
              <a:t>Regression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Loss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Functions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All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Machine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Learners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Should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Know</a:t>
            </a:r>
            <a:r>
              <a:rPr lang="pt-BR" sz="2000" dirty="0">
                <a:latin typeface="+mj-lt"/>
              </a:rPr>
              <a:t>. https://heartbeat.fritz.ai/5-regression-loss- functions-all-machine-learners-should-know-4fb140e9d4b0, 2018.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36468783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[31] ROJAS, R. Neural Networks - A </a:t>
            </a:r>
            <a:r>
              <a:rPr lang="pt-BR" sz="2000" dirty="0" err="1">
                <a:latin typeface="+mj-lt"/>
              </a:rPr>
              <a:t>Systematic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Introduction</a:t>
            </a:r>
            <a:r>
              <a:rPr lang="pt-BR" sz="2000" dirty="0">
                <a:latin typeface="+mj-lt"/>
              </a:rPr>
              <a:t>. Springer, 1996.  </a:t>
            </a:r>
          </a:p>
          <a:p>
            <a:pPr algn="l"/>
            <a:r>
              <a:rPr lang="pt-BR" sz="2000" dirty="0">
                <a:latin typeface="+mj-lt"/>
              </a:rPr>
              <a:t>[32] SAK, H., SENIOR, A., BEAUFAYS, F. </a:t>
            </a:r>
            <a:r>
              <a:rPr lang="pt-BR" sz="2000" dirty="0" err="1">
                <a:latin typeface="+mj-lt"/>
              </a:rPr>
              <a:t>Long</a:t>
            </a:r>
            <a:r>
              <a:rPr lang="pt-BR" sz="2000" dirty="0">
                <a:latin typeface="+mj-lt"/>
              </a:rPr>
              <a:t> Short-</a:t>
            </a:r>
            <a:r>
              <a:rPr lang="pt-BR" sz="2000" dirty="0" err="1">
                <a:latin typeface="+mj-lt"/>
              </a:rPr>
              <a:t>Term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Memory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 Neural Network </a:t>
            </a:r>
            <a:r>
              <a:rPr lang="pt-BR" sz="2000" dirty="0" err="1">
                <a:latin typeface="+mj-lt"/>
              </a:rPr>
              <a:t>Architectures</a:t>
            </a:r>
            <a:r>
              <a:rPr lang="pt-BR" sz="2000" dirty="0">
                <a:latin typeface="+mj-lt"/>
              </a:rPr>
              <a:t> for </a:t>
            </a:r>
            <a:r>
              <a:rPr lang="pt-BR" sz="2000" dirty="0" err="1">
                <a:latin typeface="+mj-lt"/>
              </a:rPr>
              <a:t>Large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Scale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Acoustic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Modeling</a:t>
            </a:r>
            <a:r>
              <a:rPr lang="pt-BR" sz="2000" dirty="0">
                <a:latin typeface="+mj-lt"/>
              </a:rPr>
              <a:t>, 2014.  </a:t>
            </a:r>
          </a:p>
          <a:p>
            <a:pPr algn="l"/>
            <a:r>
              <a:rPr lang="pt-BR" sz="2000" dirty="0">
                <a:latin typeface="+mj-lt"/>
              </a:rPr>
              <a:t>[33] AMIDI, S. 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 Neural Networks </a:t>
            </a:r>
            <a:r>
              <a:rPr lang="pt-BR" sz="2000" dirty="0" err="1">
                <a:latin typeface="+mj-lt"/>
              </a:rPr>
              <a:t>cheatsheet</a:t>
            </a:r>
            <a:r>
              <a:rPr lang="pt-BR" sz="2000" dirty="0">
                <a:latin typeface="+mj-lt"/>
              </a:rPr>
              <a:t>. https://stanford. </a:t>
            </a:r>
            <a:r>
              <a:rPr lang="pt-BR" sz="2000" dirty="0" err="1">
                <a:latin typeface="+mj-lt"/>
              </a:rPr>
              <a:t>edu</a:t>
            </a:r>
            <a:r>
              <a:rPr lang="pt-BR" sz="2000" dirty="0">
                <a:latin typeface="+mj-lt"/>
              </a:rPr>
              <a:t>/~</a:t>
            </a:r>
            <a:r>
              <a:rPr lang="pt-BR" sz="2000" dirty="0" err="1">
                <a:latin typeface="+mj-lt"/>
              </a:rPr>
              <a:t>shervine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teaching</a:t>
            </a:r>
            <a:r>
              <a:rPr lang="pt-BR" sz="2000" dirty="0">
                <a:latin typeface="+mj-lt"/>
              </a:rPr>
              <a:t>/cs-230/</a:t>
            </a:r>
            <a:r>
              <a:rPr lang="pt-BR" sz="2000" dirty="0" err="1">
                <a:latin typeface="+mj-lt"/>
              </a:rPr>
              <a:t>cheatsheet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recurrent</a:t>
            </a:r>
            <a:r>
              <a:rPr lang="pt-BR" sz="2000" dirty="0">
                <a:latin typeface="+mj-lt"/>
              </a:rPr>
              <a:t>-neural- networks. Acessado em Janeiro/2020.  </a:t>
            </a:r>
          </a:p>
          <a:p>
            <a:pPr algn="l"/>
            <a:r>
              <a:rPr lang="pt-BR" sz="2000" dirty="0">
                <a:latin typeface="+mj-lt"/>
              </a:rPr>
              <a:t>[34] HOCHREITER, S., SCHMIDHUBER, J. </a:t>
            </a:r>
            <a:r>
              <a:rPr lang="pt-BR" sz="2000" dirty="0" err="1">
                <a:latin typeface="+mj-lt"/>
              </a:rPr>
              <a:t>Long</a:t>
            </a:r>
            <a:r>
              <a:rPr lang="pt-BR" sz="2000" dirty="0">
                <a:latin typeface="+mj-lt"/>
              </a:rPr>
              <a:t> Short-</a:t>
            </a:r>
            <a:r>
              <a:rPr lang="pt-BR" sz="2000" dirty="0" err="1">
                <a:latin typeface="+mj-lt"/>
              </a:rPr>
              <a:t>Term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Memory</a:t>
            </a:r>
            <a:r>
              <a:rPr lang="pt-BR" sz="2000" dirty="0">
                <a:latin typeface="+mj-lt"/>
              </a:rPr>
              <a:t>, Neural </a:t>
            </a:r>
            <a:r>
              <a:rPr lang="pt-BR" sz="2000" dirty="0" err="1">
                <a:latin typeface="+mj-lt"/>
              </a:rPr>
              <a:t>Computation</a:t>
            </a:r>
            <a:r>
              <a:rPr lang="pt-BR" sz="2000" dirty="0">
                <a:latin typeface="+mj-lt"/>
              </a:rPr>
              <a:t>, jun. 1997.  </a:t>
            </a:r>
          </a:p>
          <a:p>
            <a:pPr algn="l"/>
            <a:r>
              <a:rPr lang="pt-BR" sz="2000" dirty="0">
                <a:latin typeface="+mj-lt"/>
              </a:rPr>
              <a:t>[35] GARBADE, M. J. A </a:t>
            </a:r>
            <a:r>
              <a:rPr lang="pt-BR" sz="2000" dirty="0" err="1">
                <a:latin typeface="+mj-lt"/>
              </a:rPr>
              <a:t>Simple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Introduction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to</a:t>
            </a:r>
            <a:r>
              <a:rPr lang="pt-BR" sz="2000" dirty="0">
                <a:latin typeface="+mj-lt"/>
              </a:rPr>
              <a:t> Natural </a:t>
            </a:r>
            <a:r>
              <a:rPr lang="pt-BR" sz="2000" dirty="0" err="1">
                <a:latin typeface="+mj-lt"/>
              </a:rPr>
              <a:t>Language</a:t>
            </a:r>
            <a:r>
              <a:rPr lang="pt-BR" sz="2000" dirty="0">
                <a:latin typeface="+mj-lt"/>
              </a:rPr>
              <a:t> Pro- </a:t>
            </a:r>
            <a:r>
              <a:rPr lang="pt-BR" sz="2000" dirty="0" err="1">
                <a:latin typeface="+mj-lt"/>
              </a:rPr>
              <a:t>cessing</a:t>
            </a:r>
            <a:r>
              <a:rPr lang="pt-BR" sz="2000" dirty="0">
                <a:latin typeface="+mj-lt"/>
              </a:rPr>
              <a:t>. https://becominghuman.ai/a-simple-introduction-to- natural-language-processing-ea66a1747b32, 2018. Acessado em Dezembro/2019. </a:t>
            </a:r>
          </a:p>
        </p:txBody>
      </p:sp>
    </p:spTree>
    <p:extLst>
      <p:ext uri="{BB962C8B-B14F-4D97-AF65-F5344CB8AC3E}">
        <p14:creationId xmlns:p14="http://schemas.microsoft.com/office/powerpoint/2010/main" val="9789697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[36] Repositório de Word </a:t>
            </a:r>
            <a:r>
              <a:rPr lang="pt-BR" sz="2000" dirty="0" err="1">
                <a:latin typeface="+mj-lt"/>
              </a:rPr>
              <a:t>Embeddings</a:t>
            </a:r>
            <a:r>
              <a:rPr lang="pt-BR" sz="2000" dirty="0">
                <a:latin typeface="+mj-lt"/>
              </a:rPr>
              <a:t> do NILC. http://nilc.icmc.usp.br/ </a:t>
            </a:r>
            <a:r>
              <a:rPr lang="pt-BR" sz="2000" dirty="0" err="1">
                <a:latin typeface="+mj-lt"/>
              </a:rPr>
              <a:t>nilc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index.php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repositorio</a:t>
            </a:r>
            <a:r>
              <a:rPr lang="pt-BR" sz="2000" dirty="0">
                <a:latin typeface="+mj-lt"/>
              </a:rPr>
              <a:t>-de-</a:t>
            </a:r>
            <a:r>
              <a:rPr lang="pt-BR" sz="2000" dirty="0" err="1">
                <a:latin typeface="+mj-lt"/>
              </a:rPr>
              <a:t>word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embeddings</a:t>
            </a:r>
            <a:r>
              <a:rPr lang="pt-BR" sz="2000" dirty="0">
                <a:latin typeface="+mj-lt"/>
              </a:rPr>
              <a:t>-do-</a:t>
            </a:r>
            <a:r>
              <a:rPr lang="pt-BR" sz="2000" dirty="0" err="1">
                <a:latin typeface="+mj-lt"/>
              </a:rPr>
              <a:t>nilc</a:t>
            </a:r>
            <a:r>
              <a:rPr lang="pt-BR" sz="2000" dirty="0">
                <a:latin typeface="+mj-lt"/>
              </a:rPr>
              <a:t>, 2017.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[37] </a:t>
            </a:r>
            <a:r>
              <a:rPr lang="pt-BR" sz="2000" dirty="0" err="1">
                <a:latin typeface="+mj-lt"/>
              </a:rPr>
              <a:t>PyText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Documentation</a:t>
            </a:r>
            <a:r>
              <a:rPr lang="pt-BR" sz="2000" dirty="0">
                <a:latin typeface="+mj-lt"/>
              </a:rPr>
              <a:t>. https://pytext.readthedocs.io/en/master/ index.html, 2018. Acessado em Janeiro/2020.  </a:t>
            </a:r>
          </a:p>
          <a:p>
            <a:pPr algn="l"/>
            <a:r>
              <a:rPr lang="pt-BR" sz="2000" dirty="0">
                <a:latin typeface="+mj-lt"/>
              </a:rPr>
              <a:t>[38] </a:t>
            </a:r>
            <a:r>
              <a:rPr lang="pt-BR" sz="2000" dirty="0" err="1">
                <a:latin typeface="+mj-lt"/>
              </a:rPr>
              <a:t>PyTorch</a:t>
            </a:r>
            <a:r>
              <a:rPr lang="pt-BR" sz="2000" dirty="0">
                <a:latin typeface="+mj-lt"/>
              </a:rPr>
              <a:t>. https://pytorch.org/, . Acessado em Janeiro/2020.  </a:t>
            </a:r>
          </a:p>
          <a:p>
            <a:pPr algn="l"/>
            <a:r>
              <a:rPr lang="pt-BR" sz="2000" dirty="0">
                <a:latin typeface="+mj-lt"/>
              </a:rPr>
              <a:t>[39] Folha de S. Paulo. https://www.folha.uol.com.br/. Acessado em </a:t>
            </a:r>
            <a:r>
              <a:rPr lang="pt-BR" sz="2000" dirty="0" err="1">
                <a:latin typeface="+mj-lt"/>
              </a:rPr>
              <a:t>Dezem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bro</a:t>
            </a:r>
            <a:r>
              <a:rPr lang="pt-BR" sz="2000" dirty="0">
                <a:latin typeface="+mj-lt"/>
              </a:rPr>
              <a:t>/2019.  </a:t>
            </a:r>
          </a:p>
          <a:p>
            <a:pPr algn="l"/>
            <a:r>
              <a:rPr lang="pt-BR" sz="2000" dirty="0">
                <a:latin typeface="+mj-lt"/>
              </a:rPr>
              <a:t>[40] </a:t>
            </a:r>
            <a:r>
              <a:rPr lang="pt-BR" sz="2000" dirty="0" err="1">
                <a:latin typeface="+mj-lt"/>
              </a:rPr>
              <a:t>InfoMoney</a:t>
            </a:r>
            <a:r>
              <a:rPr lang="pt-BR" sz="2000" dirty="0">
                <a:latin typeface="+mj-lt"/>
              </a:rPr>
              <a:t>. https://www.infomoney.com.br/. Acessado em </a:t>
            </a:r>
            <a:r>
              <a:rPr lang="pt-BR" sz="2000" dirty="0" err="1">
                <a:latin typeface="+mj-lt"/>
              </a:rPr>
              <a:t>Dezem</a:t>
            </a:r>
            <a:r>
              <a:rPr lang="pt-BR" sz="2000" dirty="0">
                <a:latin typeface="+mj-lt"/>
              </a:rPr>
              <a:t>- </a:t>
            </a:r>
            <a:r>
              <a:rPr lang="pt-BR" sz="2000" dirty="0" err="1">
                <a:latin typeface="+mj-lt"/>
              </a:rPr>
              <a:t>bro</a:t>
            </a:r>
            <a:r>
              <a:rPr lang="pt-BR" sz="2000" dirty="0">
                <a:latin typeface="+mj-lt"/>
              </a:rPr>
              <a:t>/2019. </a:t>
            </a:r>
          </a:p>
        </p:txBody>
      </p:sp>
    </p:spTree>
    <p:extLst>
      <p:ext uri="{BB962C8B-B14F-4D97-AF65-F5344CB8AC3E}">
        <p14:creationId xmlns:p14="http://schemas.microsoft.com/office/powerpoint/2010/main" val="10895329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878891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Referências Bibliográficas</a:t>
            </a:r>
            <a:endParaRPr lang="pt-BR" sz="41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0820" y="1473100"/>
            <a:ext cx="10950359" cy="5078620"/>
          </a:xfrm>
        </p:spPr>
        <p:txBody>
          <a:bodyPr>
            <a:normAutofit/>
          </a:bodyPr>
          <a:lstStyle/>
          <a:p>
            <a:pPr algn="l"/>
            <a:r>
              <a:rPr lang="pt-BR" sz="2000" dirty="0">
                <a:latin typeface="+mj-lt"/>
              </a:rPr>
              <a:t>[41] Twitter API </a:t>
            </a:r>
            <a:r>
              <a:rPr lang="pt-BR" sz="2000" dirty="0" err="1">
                <a:latin typeface="+mj-lt"/>
              </a:rPr>
              <a:t>Reference</a:t>
            </a:r>
            <a:r>
              <a:rPr lang="pt-BR" sz="2000" dirty="0">
                <a:latin typeface="+mj-lt"/>
              </a:rPr>
              <a:t> - </a:t>
            </a:r>
            <a:r>
              <a:rPr lang="pt-BR" sz="2000" dirty="0" err="1">
                <a:latin typeface="+mj-lt"/>
              </a:rPr>
              <a:t>Search</a:t>
            </a:r>
            <a:r>
              <a:rPr lang="pt-BR" sz="2000" dirty="0">
                <a:latin typeface="+mj-lt"/>
              </a:rPr>
              <a:t> Tweets. https://developer.twitter.com/ </a:t>
            </a:r>
            <a:r>
              <a:rPr lang="pt-BR" sz="2000" dirty="0" err="1">
                <a:latin typeface="+mj-lt"/>
              </a:rPr>
              <a:t>en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docs</a:t>
            </a:r>
            <a:r>
              <a:rPr lang="pt-BR" sz="2000" dirty="0">
                <a:latin typeface="+mj-lt"/>
              </a:rPr>
              <a:t>/tweets/</a:t>
            </a:r>
            <a:r>
              <a:rPr lang="pt-BR" sz="2000" dirty="0" err="1">
                <a:latin typeface="+mj-lt"/>
              </a:rPr>
              <a:t>search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api-reference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get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search</a:t>
            </a:r>
            <a:r>
              <a:rPr lang="pt-BR" sz="2000" dirty="0">
                <a:latin typeface="+mj-lt"/>
              </a:rPr>
              <a:t>-tweets. Aces- sado em Dezembro/2019.  </a:t>
            </a:r>
          </a:p>
          <a:p>
            <a:pPr algn="l"/>
            <a:r>
              <a:rPr lang="pt-BR" sz="2000" dirty="0">
                <a:latin typeface="+mj-lt"/>
              </a:rPr>
              <a:t>[42] MARLESSON. </a:t>
            </a:r>
            <a:r>
              <a:rPr lang="pt-BR" sz="2000" dirty="0" err="1">
                <a:latin typeface="+mj-lt"/>
              </a:rPr>
              <a:t>Kaggle</a:t>
            </a:r>
            <a:r>
              <a:rPr lang="pt-BR" sz="2000" dirty="0">
                <a:latin typeface="+mj-lt"/>
              </a:rPr>
              <a:t> - News 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the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Brazilian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Newspaper</a:t>
            </a:r>
            <a:r>
              <a:rPr lang="pt-BR" sz="2000" dirty="0">
                <a:latin typeface="+mj-lt"/>
              </a:rPr>
              <a:t>. https://www. kaggle.com/</a:t>
            </a:r>
            <a:r>
              <a:rPr lang="pt-BR" sz="2000" dirty="0" err="1">
                <a:latin typeface="+mj-lt"/>
              </a:rPr>
              <a:t>marlesson</a:t>
            </a:r>
            <a:r>
              <a:rPr lang="pt-BR" sz="2000" dirty="0">
                <a:latin typeface="+mj-lt"/>
              </a:rPr>
              <a:t>/</a:t>
            </a:r>
            <a:r>
              <a:rPr lang="pt-BR" sz="2000" dirty="0" err="1">
                <a:latin typeface="+mj-lt"/>
              </a:rPr>
              <a:t>news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of</a:t>
            </a:r>
            <a:r>
              <a:rPr lang="pt-BR" sz="2000" dirty="0">
                <a:latin typeface="+mj-lt"/>
              </a:rPr>
              <a:t>-</a:t>
            </a:r>
            <a:r>
              <a:rPr lang="pt-BR" sz="2000" dirty="0" err="1">
                <a:latin typeface="+mj-lt"/>
              </a:rPr>
              <a:t>the</a:t>
            </a:r>
            <a:r>
              <a:rPr lang="pt-BR" sz="2000" dirty="0">
                <a:latin typeface="+mj-lt"/>
              </a:rPr>
              <a:t>-site-</a:t>
            </a:r>
            <a:r>
              <a:rPr lang="pt-BR" sz="2000" dirty="0" err="1">
                <a:latin typeface="+mj-lt"/>
              </a:rPr>
              <a:t>folhauol</a:t>
            </a:r>
            <a:r>
              <a:rPr lang="pt-BR" sz="2000" dirty="0">
                <a:latin typeface="+mj-lt"/>
              </a:rPr>
              <a:t>, 2019.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[43] B3 - Séries históricas. http://www.bmfbovespa.com.br/pt_br/servicos/ </a:t>
            </a:r>
            <a:r>
              <a:rPr lang="pt-BR" sz="2000" dirty="0" err="1">
                <a:latin typeface="+mj-lt"/>
              </a:rPr>
              <a:t>market</a:t>
            </a:r>
            <a:r>
              <a:rPr lang="pt-BR" sz="2000" dirty="0">
                <a:latin typeface="+mj-lt"/>
              </a:rPr>
              <a:t>-data/</a:t>
            </a:r>
            <a:r>
              <a:rPr lang="pt-BR" sz="2000" dirty="0" err="1">
                <a:latin typeface="+mj-lt"/>
              </a:rPr>
              <a:t>historico</a:t>
            </a:r>
            <a:r>
              <a:rPr lang="pt-BR" sz="2000" dirty="0">
                <a:latin typeface="+mj-lt"/>
              </a:rPr>
              <a:t>/mercado-a-vista/series-</a:t>
            </a:r>
            <a:r>
              <a:rPr lang="pt-BR" sz="2000" dirty="0" err="1">
                <a:latin typeface="+mj-lt"/>
              </a:rPr>
              <a:t>historicas</a:t>
            </a:r>
            <a:r>
              <a:rPr lang="pt-BR" sz="2000" dirty="0">
                <a:latin typeface="+mj-lt"/>
              </a:rPr>
              <a:t>/. Acessado em Dezembro/2019.  </a:t>
            </a:r>
          </a:p>
          <a:p>
            <a:pPr algn="l"/>
            <a:r>
              <a:rPr lang="pt-BR" sz="2000" dirty="0">
                <a:latin typeface="+mj-lt"/>
              </a:rPr>
              <a:t>[44] CAMPEAO, D. </a:t>
            </a:r>
            <a:r>
              <a:rPr lang="pt-BR" sz="2000" dirty="0" err="1">
                <a:latin typeface="+mj-lt"/>
              </a:rPr>
              <a:t>Kaggle</a:t>
            </a:r>
            <a:r>
              <a:rPr lang="pt-BR" sz="2000" dirty="0">
                <a:latin typeface="+mj-lt"/>
              </a:rPr>
              <a:t> - Bovespa. https://www.kaggle.com/dcampeao/ </a:t>
            </a:r>
            <a:r>
              <a:rPr lang="pt-BR" sz="2000" dirty="0" err="1">
                <a:latin typeface="+mj-lt"/>
              </a:rPr>
              <a:t>bovespa</a:t>
            </a:r>
            <a:r>
              <a:rPr lang="pt-BR" sz="2000" dirty="0">
                <a:latin typeface="+mj-lt"/>
              </a:rPr>
              <a:t>, 2018. Acessado em Dezembro/2019.</a:t>
            </a:r>
          </a:p>
        </p:txBody>
      </p:sp>
    </p:spTree>
    <p:extLst>
      <p:ext uri="{BB962C8B-B14F-4D97-AF65-F5344CB8AC3E}">
        <p14:creationId xmlns:p14="http://schemas.microsoft.com/office/powerpoint/2010/main" val="382414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6A768-A0AC-47A8-826C-4AB66994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468" y="461637"/>
            <a:ext cx="9144000" cy="1420426"/>
          </a:xfrm>
        </p:spPr>
        <p:txBody>
          <a:bodyPr>
            <a:normAutofit/>
          </a:bodyPr>
          <a:lstStyle/>
          <a:p>
            <a:pPr algn="l"/>
            <a:r>
              <a:rPr lang="pt-BR" sz="5400" dirty="0"/>
              <a:t>Fundamentação Teórica</a:t>
            </a:r>
            <a:br>
              <a:rPr lang="pt-BR" sz="5400" dirty="0"/>
            </a:br>
            <a:r>
              <a:rPr lang="pt-BR" sz="4100" dirty="0"/>
              <a:t>Bolsa de Valores e Ações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535A6A7-C92D-4B69-9002-6416C5DA1DA9}"/>
              </a:ext>
            </a:extLst>
          </p:cNvPr>
          <p:cNvSpPr/>
          <p:nvPr/>
        </p:nvSpPr>
        <p:spPr>
          <a:xfrm>
            <a:off x="0" y="6654055"/>
            <a:ext cx="1270000" cy="15388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pAutoFit/>
          </a:bodyPr>
          <a:lstStyle/>
          <a:p>
            <a:pPr algn="ctr"/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id="{E6C7E8B1-58B9-44C2-97D8-C1D78F165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5000" y="2307606"/>
            <a:ext cx="10950359" cy="3742767"/>
          </a:xfrm>
        </p:spPr>
        <p:txBody>
          <a:bodyPr>
            <a:normAutofit/>
          </a:bodyPr>
          <a:lstStyle/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Lucro com Ações: Através de dividendos ou pela venda de ativos valorizados no mercado</a:t>
            </a:r>
            <a:br>
              <a:rPr lang="pt-BR" sz="2800" dirty="0">
                <a:latin typeface="+mj-lt"/>
              </a:rPr>
            </a:br>
            <a:endParaRPr lang="pt-BR" sz="2800" dirty="0">
              <a:latin typeface="+mj-lt"/>
            </a:endParaRPr>
          </a:p>
          <a:p>
            <a:pPr marL="457200" indent="-457200" algn="l">
              <a:buFontTx/>
              <a:buChar char="-"/>
            </a:pPr>
            <a:r>
              <a:rPr lang="pt-BR" sz="2800" dirty="0">
                <a:latin typeface="+mj-lt"/>
              </a:rPr>
              <a:t>Preços de Ações: Podem variar por diversas razões que podem se relacionar entre si, entre essas: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Lei da oferta e demanda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Perspectivas de crescimento da empresa associada ao papel</a:t>
            </a:r>
          </a:p>
          <a:p>
            <a:pPr marL="914400" lvl="1" indent="-457200" algn="l">
              <a:buFontTx/>
              <a:buChar char="-"/>
            </a:pPr>
            <a:r>
              <a:rPr lang="pt-BR" sz="2800" dirty="0">
                <a:latin typeface="+mj-lt"/>
              </a:rPr>
              <a:t>Especulação</a:t>
            </a:r>
          </a:p>
        </p:txBody>
      </p:sp>
    </p:spTree>
    <p:extLst>
      <p:ext uri="{BB962C8B-B14F-4D97-AF65-F5344CB8AC3E}">
        <p14:creationId xmlns:p14="http://schemas.microsoft.com/office/powerpoint/2010/main" val="33337357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13173</TotalTime>
  <Words>5199</Words>
  <Application>Microsoft Office PowerPoint</Application>
  <PresentationFormat>Widescreen</PresentationFormat>
  <Paragraphs>326</Paragraphs>
  <Slides>84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84</vt:i4>
      </vt:variant>
    </vt:vector>
  </HeadingPairs>
  <TitlesOfParts>
    <vt:vector size="88" baseType="lpstr">
      <vt:lpstr>Arial</vt:lpstr>
      <vt:lpstr>Calibri</vt:lpstr>
      <vt:lpstr>Calibri Light</vt:lpstr>
      <vt:lpstr>Tema do Office</vt:lpstr>
      <vt:lpstr>Análise de Notícias do Mercado Financeiro Utilizando Processamento de Linguagem Natural e Aprendizado de Máquina</vt:lpstr>
      <vt:lpstr>Introdução Tema</vt:lpstr>
      <vt:lpstr>Introdução Delimitação</vt:lpstr>
      <vt:lpstr>Introdução Justificativa</vt:lpstr>
      <vt:lpstr>Introdução Objetivos</vt:lpstr>
      <vt:lpstr>Introdução Metodologia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Bolsa de Valores e Ações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Aprendizado de Máquina</vt:lpstr>
      <vt:lpstr>Fundamentação Teórica Redes Neurais (NN)</vt:lpstr>
      <vt:lpstr>Fundamentação Teórica Redes Neurais (NN)</vt:lpstr>
      <vt:lpstr>Fundamentação Teórica Redes Neurais (NN)</vt:lpstr>
      <vt:lpstr>Fundamentação Teórica Redes Neurais (NN)</vt:lpstr>
      <vt:lpstr>Fundamentação Teórica Redes Neurais Convolucionais (CNN)</vt:lpstr>
      <vt:lpstr>Fundamentação Teórica Redes Neurais Convolucionais (CNN)</vt:lpstr>
      <vt:lpstr>Fundamentação Teórica Redes Neurais Convolucionais (CNN)</vt:lpstr>
      <vt:lpstr>Fundamentação Teórica Redes Neurais Convolucionais (CNN)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Recorrentes (RNN)</vt:lpstr>
      <vt:lpstr>Fundamentação Teórica Redes Neurais - Dropout</vt:lpstr>
      <vt:lpstr>Fundamentação Teórica Redes Neurais - Dropout</vt:lpstr>
      <vt:lpstr>Fundamentação Teórica Processamento de Linguagem Natural (PLN)</vt:lpstr>
      <vt:lpstr>Fundamentação Teórica PLN – Pré-processamento de Sintaxe</vt:lpstr>
      <vt:lpstr>Fundamentação Teórica PLN – Representação Vetorial</vt:lpstr>
      <vt:lpstr>Fundamentação Teórica PLN – Representação Vetorial</vt:lpstr>
      <vt:lpstr>Fundamentação Teórica PLN – Word2Vec</vt:lpstr>
      <vt:lpstr>Fundamentação Teórica PLN – Word2Vec</vt:lpstr>
      <vt:lpstr>Fundamentação Teórica PyText</vt:lpstr>
      <vt:lpstr>Fundamentação Teórica PyText</vt:lpstr>
      <vt:lpstr>Fundamentação Teórica PyText</vt:lpstr>
      <vt:lpstr>Obtenção e Tratamento de Dados Conjunto de Dados de Notícias</vt:lpstr>
      <vt:lpstr>Obtenção e Tratamento de Dados Conjunto de Dados de Notícias</vt:lpstr>
      <vt:lpstr>Obtenção e Tratamento de Dados Conjunto de Dados de Notícias</vt:lpstr>
      <vt:lpstr>Obtenção e Tratamento de Dados Notícias – Pré-processamento</vt:lpstr>
      <vt:lpstr>Obtenção e Tratamento de Dados Notícias – Pré-processamento</vt:lpstr>
      <vt:lpstr>Obtenção e Tratamento de Dados Notícias – Pré-processamento</vt:lpstr>
      <vt:lpstr>Obtenção e Tratamento de Dados Conjunto de Dados da B3</vt:lpstr>
      <vt:lpstr>Obtenção e Tratamento de Dados Conjunto de Dados da B3</vt:lpstr>
      <vt:lpstr>Obtenção e Tratamento de Dados B3 – Pré-processamento</vt:lpstr>
      <vt:lpstr>Obtenção e Tratamento de Dados B3 – Pré-processamento</vt:lpstr>
      <vt:lpstr>Cruzamento e Conjuntos Finais Estratégia</vt:lpstr>
      <vt:lpstr>Cruzamento e Conjuntos Finais Estratégia</vt:lpstr>
      <vt:lpstr>Cruzamento e Conjuntos Finais Estratégia</vt:lpstr>
      <vt:lpstr>Cruzamento e Conjuntos Finais Balanceamento</vt:lpstr>
      <vt:lpstr>Cruzamento e Conjuntos Finais Balanceamento</vt:lpstr>
      <vt:lpstr>Cruzamento e Conjuntos Finais Balanceamento</vt:lpstr>
      <vt:lpstr>Treinamento e Resultados Testes e Configuração do PyText</vt:lpstr>
      <vt:lpstr>Treinamento e Resultados Testes e Configuração do PyText – epochs</vt:lpstr>
      <vt:lpstr>Treinamento e Resultados Testes e Configuração do PyText – epochs</vt:lpstr>
      <vt:lpstr>Treinamento e Resultados Testes e Configuração do PyText – Tipo de Rede</vt:lpstr>
      <vt:lpstr>Treinamento e Resultados Testes e Configuração do PyText – Dropout</vt:lpstr>
      <vt:lpstr>Treinamento e Resultados Resultados – Métricas (3 Classes)</vt:lpstr>
      <vt:lpstr>Treinamento e Resultados Resultados – Métricas (3 Classes)</vt:lpstr>
      <vt:lpstr>Treinamento e Resultados Resultados – Métricas (2 Classes)</vt:lpstr>
      <vt:lpstr>Treinamento e Resultados Resultados – Métricas (2 Classes)</vt:lpstr>
      <vt:lpstr>Treinamento e Resultados Análise</vt:lpstr>
      <vt:lpstr>Considerações Finais Conclusão</vt:lpstr>
      <vt:lpstr>Considerações Finais Trabalhos Futuros</vt:lpstr>
      <vt:lpstr>Considerações Finais Trabalhos Futuros</vt:lpstr>
      <vt:lpstr>Obrigado!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  <vt:lpstr>Referências Bibliográficas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Notícias do Mercado Financeiro Utilizando Processamento de Linguagem Natural e Aprendizado de Máquina</dc:title>
  <dc:creator>Canto, Lucas Gama (GP SLN RE RC-BR CH OC IIT)</dc:creator>
  <cp:keywords>C_Unrestricted</cp:keywords>
  <cp:lastModifiedBy>Canto, Lucas Gama (GP SLN RE RC-BR CH OC IIT)</cp:lastModifiedBy>
  <cp:revision>262</cp:revision>
  <dcterms:created xsi:type="dcterms:W3CDTF">2020-02-28T00:17:26Z</dcterms:created>
  <dcterms:modified xsi:type="dcterms:W3CDTF">2020-03-08T22:37:40Z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onfidentiality">
    <vt:lpwstr>Unrestricted</vt:lpwstr>
  </property>
  <property fmtid="{D5CDD505-2E9C-101B-9397-08002B2CF9AE}" pid="3" name="sodocoClasLang">
    <vt:lpwstr>Sem restrições</vt:lpwstr>
  </property>
  <property fmtid="{D5CDD505-2E9C-101B-9397-08002B2CF9AE}" pid="4" name="sodocoClasLangId">
    <vt:i4>0</vt:i4>
  </property>
  <property fmtid="{D5CDD505-2E9C-101B-9397-08002B2CF9AE}" pid="5" name="sodocoClasId">
    <vt:i4>0</vt:i4>
  </property>
</Properties>
</file>